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ms-office.activeX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activeX/activeX1.xml" ContentType="application/vnd.ms-office.activeX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93" r:id="rId3"/>
    <p:sldId id="296" r:id="rId4"/>
    <p:sldId id="298" r:id="rId5"/>
    <p:sldId id="297" r:id="rId6"/>
    <p:sldId id="259" r:id="rId7"/>
    <p:sldId id="294" r:id="rId8"/>
    <p:sldId id="260" r:id="rId9"/>
    <p:sldId id="279" r:id="rId10"/>
    <p:sldId id="280" r:id="rId11"/>
    <p:sldId id="278" r:id="rId12"/>
    <p:sldId id="282" r:id="rId13"/>
    <p:sldId id="261" r:id="rId14"/>
    <p:sldId id="287" r:id="rId15"/>
    <p:sldId id="286" r:id="rId16"/>
    <p:sldId id="284" r:id="rId17"/>
    <p:sldId id="289" r:id="rId18"/>
    <p:sldId id="295" r:id="rId19"/>
    <p:sldId id="283" r:id="rId20"/>
    <p:sldId id="281" r:id="rId21"/>
    <p:sldId id="262" r:id="rId22"/>
    <p:sldId id="264" r:id="rId23"/>
    <p:sldId id="268" r:id="rId24"/>
    <p:sldId id="266" r:id="rId25"/>
    <p:sldId id="269" r:id="rId26"/>
    <p:sldId id="267" r:id="rId27"/>
    <p:sldId id="270" r:id="rId28"/>
    <p:sldId id="272" r:id="rId29"/>
    <p:sldId id="271" r:id="rId30"/>
    <p:sldId id="273" r:id="rId31"/>
    <p:sldId id="265" r:id="rId32"/>
    <p:sldId id="274" r:id="rId33"/>
    <p:sldId id="275" r:id="rId34"/>
    <p:sldId id="276" r:id="rId35"/>
    <p:sldId id="277" r:id="rId36"/>
    <p:sldId id="292" r:id="rId37"/>
    <p:sldId id="291" r:id="rId38"/>
    <p:sldId id="290" r:id="rId39"/>
    <p:sldId id="257" r:id="rId40"/>
    <p:sldId id="258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3D9F-4721-40BA-9BF6-EC466A8E5C47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243F8-AD89-4CEE-81D9-DB37DC0DFC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243F8-AD89-4CEE-81D9-DB37DC0DFC2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40974CE3-587F-4104-9B89-82E5B3A3075C}" type="datetimeFigureOut">
              <a:rPr lang="en-US" smtClean="0"/>
              <a:pPr/>
              <a:t>10/16/2013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BEF8DE6-6C58-4831-84FF-397CB70DA2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youtube.com/watch?v=cm0CdUlrnR4" TargetMode="External"/><Relationship Id="rId5" Type="http://schemas.openxmlformats.org/officeDocument/2006/relationships/image" Target="../media/image20.jpeg"/><Relationship Id="rId4" Type="http://schemas.openxmlformats.org/officeDocument/2006/relationships/hyperlink" Target="http://www.youtube.com/watch?v=7QlWBnL0zjU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dK2y3lphmE&amp;feature=related" TargetMode="External"/><Relationship Id="rId2" Type="http://schemas.openxmlformats.org/officeDocument/2006/relationships/hyperlink" Target="http://www.youtube.com/watch?v=AMKGkA4LSjw&amp;feature=related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sSo6C_gE4w8&amp;feature=related" TargetMode="External"/><Relationship Id="rId4" Type="http://schemas.openxmlformats.org/officeDocument/2006/relationships/hyperlink" Target="http://www.youtube.com/watch?v=2Ysb-Oko3Bg&amp;feature=relat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hyperlink" Target="http://www.rinkworks.com/said/predictions.shtml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d.com/talks/william_kamkwamba_how_i_harnessed_the_wind.html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bc.com/saturday-night-live/video/swiffer-sleepers/229051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time.com/time/specials/packages/article/0,28804,1991915_1991909_1991902,00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544" y="-76200"/>
            <a:ext cx="8062912" cy="1470025"/>
          </a:xfrm>
        </p:spPr>
        <p:txBody>
          <a:bodyPr/>
          <a:lstStyle/>
          <a:p>
            <a:r>
              <a:rPr lang="en-US" b="1" dirty="0" smtClean="0"/>
              <a:t>INVENTION &amp; INNOVATION</a:t>
            </a:r>
            <a:br>
              <a:rPr lang="en-US" b="1" dirty="0" smtClean="0"/>
            </a:br>
            <a:r>
              <a:rPr lang="en-US" sz="3200" b="1" dirty="0" smtClean="0"/>
              <a:t>7th Grade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48000"/>
            <a:ext cx="8062912" cy="1752600"/>
          </a:xfrm>
        </p:spPr>
        <p:txBody>
          <a:bodyPr/>
          <a:lstStyle/>
          <a:p>
            <a:r>
              <a:rPr lang="en-US" b="1" dirty="0" smtClean="0"/>
              <a:t>Unit 1 Introduction to </a:t>
            </a:r>
          </a:p>
          <a:p>
            <a:r>
              <a:rPr lang="en-US" b="1" dirty="0" smtClean="0"/>
              <a:t>Invention &amp; Innovation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458200" y="6688723"/>
            <a:ext cx="685800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dirty="0" smtClean="0"/>
              <a:t>J Kush 9-2010</a:t>
            </a:r>
            <a:endParaRPr lang="en-US" sz="500" dirty="0"/>
          </a:p>
        </p:txBody>
      </p:sp>
      <p:pic>
        <p:nvPicPr>
          <p:cNvPr id="66562" name="Picture 2" descr="http://t1.gstatic.com/images?q=tbn:ANd9GcTW4zSK0rQURxPznBwM8t0LNduexsYNgP-CX_NCUIV81V2fNKw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14448"/>
            <a:ext cx="3810000" cy="5334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Invention &amp; 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New products and systems can be developed to solve problems or to help do things that could not be done without the help of technology.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Development of technology is a human activity and is the result of individual or collective needs and the ability to be creative.</a:t>
            </a:r>
          </a:p>
          <a:p>
            <a:pPr>
              <a:buNone/>
            </a:pPr>
            <a:endParaRPr lang="en-US" sz="2400" dirty="0" smtClean="0"/>
          </a:p>
          <a:p>
            <a:pPr>
              <a:lnSpc>
                <a:spcPct val="200000"/>
              </a:lnSpc>
            </a:pPr>
            <a:r>
              <a:rPr lang="en-US" sz="2400" b="1" dirty="0" smtClean="0"/>
              <a:t>Technology is closely linked to creativity, which has resulted in innovation. </a:t>
            </a:r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Invention &amp; 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dirty="0" smtClean="0"/>
          </a:p>
          <a:p>
            <a:r>
              <a:rPr lang="en-US" sz="2800" b="1" u="sng" dirty="0" smtClean="0">
                <a:solidFill>
                  <a:srgbClr val="FFFF00"/>
                </a:solidFill>
              </a:rPr>
              <a:t>INVENTION</a:t>
            </a:r>
            <a:r>
              <a:rPr lang="en-US" sz="2800" b="1" dirty="0" smtClean="0"/>
              <a:t>:  the process of designing a </a:t>
            </a:r>
            <a:r>
              <a:rPr lang="en-US" sz="2800" b="1" i="1" dirty="0" smtClean="0"/>
              <a:t>new</a:t>
            </a:r>
          </a:p>
          <a:p>
            <a:pPr>
              <a:buNone/>
            </a:pPr>
            <a:r>
              <a:rPr lang="en-US" sz="2800" b="1" dirty="0" smtClean="0"/>
              <a:t>                          idea, device, product, or </a:t>
            </a:r>
          </a:p>
          <a:p>
            <a:pPr>
              <a:buNone/>
            </a:pPr>
            <a:r>
              <a:rPr lang="en-US" sz="2800" b="1" dirty="0" smtClean="0"/>
              <a:t>                          process that is completely </a:t>
            </a:r>
            <a:r>
              <a:rPr lang="en-US" sz="2800" b="1" i="1" dirty="0" smtClean="0"/>
              <a:t>new</a:t>
            </a:r>
          </a:p>
          <a:p>
            <a:pPr>
              <a:buNone/>
            </a:pPr>
            <a:r>
              <a:rPr lang="en-US" sz="2800" b="1" i="1" dirty="0" smtClean="0"/>
              <a:t>	                      using ideas and imagination 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1200" dirty="0" smtClean="0"/>
          </a:p>
        </p:txBody>
      </p:sp>
      <p:pic>
        <p:nvPicPr>
          <p:cNvPr id="56322" name="Picture 2" descr="http://t2.gstatic.com/images?q=tbn:ANd9GcSk1ABMwkutntRlNyjiXuYesX8u-ZBYzO8jNGOH41WAR-5-oYi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28533"/>
            <a:ext cx="2743200" cy="36294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Useless Invention 05"/>
          <p:cNvPicPr>
            <a:picLocks noChangeAspect="1" noChangeArrowheads="1"/>
          </p:cNvPicPr>
          <p:nvPr/>
        </p:nvPicPr>
        <p:blipFill>
          <a:blip r:embed="rId3" cstate="print"/>
          <a:srcRect b="30303"/>
          <a:stretch>
            <a:fillRect/>
          </a:stretch>
        </p:blipFill>
        <p:spPr bwMode="auto">
          <a:xfrm>
            <a:off x="6096000" y="152400"/>
            <a:ext cx="2857500" cy="3505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04800" y="267494"/>
            <a:ext cx="6629400" cy="1399032"/>
          </a:xfrm>
        </p:spPr>
        <p:txBody>
          <a:bodyPr/>
          <a:lstStyle/>
          <a:p>
            <a:r>
              <a:rPr lang="en-US" b="1" dirty="0" smtClean="0"/>
              <a:t>Invention &amp; 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1200" dirty="0" smtClean="0"/>
          </a:p>
          <a:p>
            <a:r>
              <a:rPr lang="en-US" sz="1800" b="1" dirty="0" smtClean="0">
                <a:solidFill>
                  <a:srgbClr val="FFFF00"/>
                </a:solidFill>
              </a:rPr>
              <a:t>INVENTION</a:t>
            </a:r>
            <a:r>
              <a:rPr lang="en-US" sz="1800" b="1" dirty="0" smtClean="0"/>
              <a:t>:  </a:t>
            </a:r>
            <a:r>
              <a:rPr lang="en-US" sz="1800" dirty="0" smtClean="0"/>
              <a:t>the process of designing a </a:t>
            </a:r>
            <a:r>
              <a:rPr lang="en-US" sz="1800" i="1" dirty="0" smtClean="0"/>
              <a:t>new</a:t>
            </a:r>
          </a:p>
          <a:p>
            <a:pPr>
              <a:buNone/>
            </a:pPr>
            <a:r>
              <a:rPr lang="en-US" sz="1800" dirty="0" smtClean="0"/>
              <a:t>                            idea, device, product, or </a:t>
            </a:r>
          </a:p>
          <a:p>
            <a:pPr>
              <a:buNone/>
            </a:pPr>
            <a:r>
              <a:rPr lang="en-US" sz="1800" dirty="0" smtClean="0"/>
              <a:t>                            process that is completely </a:t>
            </a:r>
            <a:r>
              <a:rPr lang="en-US" sz="1800" i="1" dirty="0" smtClean="0"/>
              <a:t>new </a:t>
            </a:r>
          </a:p>
          <a:p>
            <a:pPr>
              <a:buNone/>
            </a:pPr>
            <a:r>
              <a:rPr lang="en-US" sz="1800" i="1" dirty="0" smtClean="0"/>
              <a:t>                            </a:t>
            </a:r>
            <a:r>
              <a:rPr lang="en-US" sz="1800" dirty="0" smtClean="0"/>
              <a:t>using</a:t>
            </a:r>
            <a:r>
              <a:rPr lang="en-US" sz="1800" i="1" dirty="0" smtClean="0"/>
              <a:t> </a:t>
            </a:r>
            <a:r>
              <a:rPr lang="en-US" sz="1800" dirty="0" smtClean="0"/>
              <a:t>ideas and imagination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1379538" indent="-349250"/>
            <a:r>
              <a:rPr lang="en-US" sz="2400" b="1" u="sng" dirty="0" smtClean="0">
                <a:solidFill>
                  <a:srgbClr val="FFFF00"/>
                </a:solidFill>
              </a:rPr>
              <a:t>INNOVATION</a:t>
            </a:r>
            <a:r>
              <a:rPr lang="en-US" sz="2400" b="1" dirty="0" smtClean="0"/>
              <a:t>:  the process of modifying and </a:t>
            </a:r>
          </a:p>
          <a:p>
            <a:pPr>
              <a:buNone/>
            </a:pPr>
            <a:r>
              <a:rPr lang="en-US" sz="2400" b="1" dirty="0" smtClean="0"/>
              <a:t>                                          improving an </a:t>
            </a:r>
            <a:r>
              <a:rPr lang="en-US" sz="2400" b="1" i="1" dirty="0" smtClean="0"/>
              <a:t>existing</a:t>
            </a:r>
            <a:r>
              <a:rPr lang="en-US" sz="2400" b="1" dirty="0" smtClean="0"/>
              <a:t> idea,     </a:t>
            </a:r>
          </a:p>
          <a:p>
            <a:pPr>
              <a:buNone/>
            </a:pPr>
            <a:r>
              <a:rPr lang="en-US" sz="2400" b="1" dirty="0" smtClean="0"/>
              <a:t>                                          device, product, or process</a:t>
            </a:r>
          </a:p>
          <a:p>
            <a:endParaRPr lang="en-US" sz="1200" dirty="0" smtClean="0"/>
          </a:p>
        </p:txBody>
      </p:sp>
      <p:pic>
        <p:nvPicPr>
          <p:cNvPr id="54276" name="Picture 4" descr="Useless Invention 05"/>
          <p:cNvPicPr>
            <a:picLocks noChangeAspect="1" noChangeArrowheads="1"/>
          </p:cNvPicPr>
          <p:nvPr/>
        </p:nvPicPr>
        <p:blipFill>
          <a:blip r:embed="rId3" cstate="print"/>
          <a:srcRect t="68182"/>
          <a:stretch>
            <a:fillRect/>
          </a:stretch>
        </p:blipFill>
        <p:spPr bwMode="auto">
          <a:xfrm>
            <a:off x="76200" y="4800600"/>
            <a:ext cx="3537855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dirty="0" smtClean="0"/>
              <a:t>Invention &amp;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720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People of all times and all places have increased their capability by innovating and inventing.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52226" name="Picture 2" descr="Useless Invention 06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 b="33907"/>
          <a:stretch>
            <a:fillRect/>
          </a:stretch>
        </p:blipFill>
        <p:spPr bwMode="auto">
          <a:xfrm>
            <a:off x="457200" y="2435352"/>
            <a:ext cx="3276600" cy="4194048"/>
          </a:xfrm>
          <a:prstGeom prst="rect">
            <a:avLst/>
          </a:prstGeom>
          <a:noFill/>
        </p:spPr>
      </p:pic>
      <p:pic>
        <p:nvPicPr>
          <p:cNvPr id="52228" name="Picture 4" descr="Useless Invention 06"/>
          <p:cNvPicPr>
            <a:picLocks noChangeAspect="1" noChangeArrowheads="1"/>
          </p:cNvPicPr>
          <p:nvPr/>
        </p:nvPicPr>
        <p:blipFill>
          <a:blip r:embed="rId3" cstate="print">
            <a:lum bright="9000"/>
          </a:blip>
          <a:srcRect t="68847"/>
          <a:stretch>
            <a:fillRect/>
          </a:stretch>
        </p:blipFill>
        <p:spPr bwMode="auto">
          <a:xfrm>
            <a:off x="4191000" y="3352800"/>
            <a:ext cx="4246782" cy="2562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dirty="0" smtClean="0"/>
              <a:t>Invention &amp;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86106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People of all times and all places have increased their capability by innovating and inventing.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b="1" dirty="0" smtClean="0"/>
              <a:t>Invention requires patience, creativity, perseverance, and trouble shooting.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50178" name="Picture 2" descr="Useless Invention 07"/>
          <p:cNvPicPr>
            <a:picLocks noChangeAspect="1" noChangeArrowheads="1"/>
          </p:cNvPicPr>
          <p:nvPr/>
        </p:nvPicPr>
        <p:blipFill>
          <a:blip r:embed="rId3" cstate="print"/>
          <a:srcRect b="43379"/>
          <a:stretch>
            <a:fillRect/>
          </a:stretch>
        </p:blipFill>
        <p:spPr bwMode="auto">
          <a:xfrm>
            <a:off x="304800" y="3581400"/>
            <a:ext cx="3687097" cy="3048000"/>
          </a:xfrm>
          <a:prstGeom prst="rect">
            <a:avLst/>
          </a:prstGeom>
          <a:noFill/>
        </p:spPr>
      </p:pic>
      <p:pic>
        <p:nvPicPr>
          <p:cNvPr id="50180" name="Picture 4" descr="Useless Invention 07"/>
          <p:cNvPicPr>
            <a:picLocks noChangeAspect="1" noChangeArrowheads="1"/>
          </p:cNvPicPr>
          <p:nvPr/>
        </p:nvPicPr>
        <p:blipFill>
          <a:blip r:embed="rId3" cstate="print"/>
          <a:srcRect t="54876"/>
          <a:stretch>
            <a:fillRect/>
          </a:stretch>
        </p:blipFill>
        <p:spPr bwMode="auto">
          <a:xfrm>
            <a:off x="4419600" y="3657600"/>
            <a:ext cx="4245457" cy="2796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dirty="0" smtClean="0"/>
              <a:t>Invention &amp;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4572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People of all times and all places have increased their capability by innovating and inventing.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Invention requires patience, creativity, perseverance, and trouble shooting.</a:t>
            </a:r>
          </a:p>
          <a:p>
            <a:endParaRPr lang="en-US" sz="2400" dirty="0" smtClean="0"/>
          </a:p>
          <a:p>
            <a:r>
              <a:rPr lang="en-US" sz="2400" b="1" dirty="0" smtClean="0"/>
              <a:t>Technology is closely linked to creativity, which has resulted in innovation.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8130" name="Picture 2" descr="Useless Invention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7255" y="4419601"/>
            <a:ext cx="4406745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99032"/>
          </a:xfrm>
        </p:spPr>
        <p:txBody>
          <a:bodyPr/>
          <a:lstStyle/>
          <a:p>
            <a:r>
              <a:rPr lang="en-US" b="1" dirty="0" smtClean="0"/>
              <a:t>Invention &amp;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610600" cy="33528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b="1" dirty="0" smtClean="0"/>
              <a:t>Innovation often involves decreasing the overall capabilities of a product or system in order to increase its ability to perform a more narrow or specific task very efficiently. This process is called specialization of function.</a:t>
            </a:r>
          </a:p>
          <a:p>
            <a:endParaRPr lang="en-US" sz="2400" dirty="0" smtClean="0"/>
          </a:p>
        </p:txBody>
      </p:sp>
      <p:pic>
        <p:nvPicPr>
          <p:cNvPr id="46082" name="Picture 2" descr="Useless Invention 0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37255"/>
          <a:stretch>
            <a:fillRect/>
          </a:stretch>
        </p:blipFill>
        <p:spPr bwMode="auto">
          <a:xfrm>
            <a:off x="304800" y="3860800"/>
            <a:ext cx="3810000" cy="2844800"/>
          </a:xfrm>
          <a:prstGeom prst="rect">
            <a:avLst/>
          </a:prstGeom>
          <a:noFill/>
        </p:spPr>
      </p:pic>
      <p:pic>
        <p:nvPicPr>
          <p:cNvPr id="5" name="Picture 2" descr="Useless Invention 02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60504"/>
          <a:stretch>
            <a:fillRect/>
          </a:stretch>
        </p:blipFill>
        <p:spPr bwMode="auto">
          <a:xfrm>
            <a:off x="4648200" y="4343400"/>
            <a:ext cx="4154520" cy="1952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1000" y="-381000"/>
            <a:ext cx="8229600" cy="1399032"/>
          </a:xfrm>
        </p:spPr>
        <p:txBody>
          <a:bodyPr/>
          <a:lstStyle/>
          <a:p>
            <a:r>
              <a:rPr lang="en-US" b="1" dirty="0" smtClean="0"/>
              <a:t>Invention &amp; 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8610600" cy="4572000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Innovation often involves decreasing the overall capabilities of a product or system in order to increase its ability to perform a more narrow or specific task very efficiently. This process is called specialization of function.</a:t>
            </a:r>
          </a:p>
          <a:p>
            <a:endParaRPr lang="en-US" sz="1600" dirty="0" smtClean="0"/>
          </a:p>
          <a:p>
            <a:r>
              <a:rPr lang="en-US" sz="2400" b="1" dirty="0" smtClean="0"/>
              <a:t>New products and systems</a:t>
            </a:r>
          </a:p>
          <a:p>
            <a:pPr>
              <a:buNone/>
            </a:pPr>
            <a:r>
              <a:rPr lang="en-US" sz="2400" b="1" dirty="0" smtClean="0"/>
              <a:t>     can be developed to </a:t>
            </a:r>
          </a:p>
          <a:p>
            <a:pPr>
              <a:buNone/>
            </a:pPr>
            <a:r>
              <a:rPr lang="en-US" sz="2400" b="1" dirty="0" smtClean="0"/>
              <a:t>     solve problems or to help</a:t>
            </a:r>
          </a:p>
          <a:p>
            <a:pPr>
              <a:buNone/>
            </a:pPr>
            <a:r>
              <a:rPr lang="en-US" sz="2400" b="1" dirty="0" smtClean="0"/>
              <a:t>     do things that could not be</a:t>
            </a:r>
          </a:p>
          <a:p>
            <a:pPr>
              <a:buNone/>
            </a:pPr>
            <a:r>
              <a:rPr lang="en-US" sz="2400" b="1" dirty="0" smtClean="0"/>
              <a:t>     done without the help of</a:t>
            </a:r>
          </a:p>
          <a:p>
            <a:pPr>
              <a:buNone/>
            </a:pPr>
            <a:r>
              <a:rPr lang="en-US" sz="2400" b="1" dirty="0" smtClean="0"/>
              <a:t>     technology. </a:t>
            </a:r>
            <a:endParaRPr lang="en-US" sz="2400" b="1" dirty="0"/>
          </a:p>
        </p:txBody>
      </p:sp>
      <p:pic>
        <p:nvPicPr>
          <p:cNvPr id="44034" name="Picture 2" descr="http://t0.gstatic.com/images?q=tbn:ANd9GcTw5RfTdFm2nHf9TbmtFCN2jvLvXVpKy1ujT72DRUt95aUAHBKA"/>
          <p:cNvPicPr>
            <a:picLocks noChangeAspect="1" noChangeArrowheads="1"/>
          </p:cNvPicPr>
          <p:nvPr/>
        </p:nvPicPr>
        <p:blipFill>
          <a:blip r:embed="rId3" cstate="print"/>
          <a:srcRect b="5882"/>
          <a:stretch>
            <a:fillRect/>
          </a:stretch>
        </p:blipFill>
        <p:spPr bwMode="auto">
          <a:xfrm>
            <a:off x="6972300" y="0"/>
            <a:ext cx="2171700" cy="1981200"/>
          </a:xfrm>
          <a:prstGeom prst="rect">
            <a:avLst/>
          </a:prstGeom>
          <a:noFill/>
        </p:spPr>
      </p:pic>
      <p:pic>
        <p:nvPicPr>
          <p:cNvPr id="44036" name="Picture 4" descr="http://www.genetologisch-onderzoek.nl/wp-content/image_upload/mouseear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9150" y="3733800"/>
            <a:ext cx="4286250" cy="28479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5410" name="Picture 2" descr="http://cdn1.sbnation.com/entry_photo_images/5488009/stelarc_earonarm_lead_large_verge_super_wide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609600"/>
            <a:ext cx="2362200" cy="12719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13716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 smtClean="0"/>
              <a:t>eLegs</a:t>
            </a:r>
            <a:r>
              <a:rPr lang="en-US" sz="5400" b="1" dirty="0" smtClean="0"/>
              <a:t> Exoskeleton</a:t>
            </a:r>
            <a:br>
              <a:rPr lang="en-US" sz="5400" b="1" dirty="0" smtClean="0"/>
            </a:br>
            <a:r>
              <a:rPr lang="en-US" sz="5400" dirty="0" smtClean="0"/>
              <a:t>Biotechnology</a:t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245008"/>
          </a:xfrm>
        </p:spPr>
        <p:txBody>
          <a:bodyPr/>
          <a:lstStyle/>
          <a:p>
            <a:r>
              <a:rPr lang="en-US" dirty="0" smtClean="0"/>
              <a:t>Can technology help a paraplegic walk again?</a:t>
            </a:r>
          </a:p>
          <a:p>
            <a:endParaRPr lang="en-US" dirty="0" smtClean="0"/>
          </a:p>
          <a:p>
            <a:r>
              <a:rPr lang="en-US" dirty="0" smtClean="0"/>
              <a:t>What are future possibilities for technology and humans?</a:t>
            </a:r>
            <a:endParaRPr lang="en-US" dirty="0"/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0" y="5257800"/>
            <a:ext cx="24384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VIDEO</a:t>
            </a:r>
            <a:endParaRPr lang="en-US" sz="4000" b="1" dirty="0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1295400" y="5257800"/>
            <a:ext cx="24384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VIDEO</a:t>
            </a:r>
            <a:endParaRPr lang="en-US" sz="4000" b="1" dirty="0"/>
          </a:p>
        </p:txBody>
      </p:sp>
      <p:sp>
        <p:nvSpPr>
          <p:cNvPr id="6" name="Rectangle 5">
            <a:hlinkClick r:id="rId4"/>
          </p:cNvPr>
          <p:cNvSpPr/>
          <p:nvPr/>
        </p:nvSpPr>
        <p:spPr>
          <a:xfrm>
            <a:off x="2286000" y="5257800"/>
            <a:ext cx="24384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/>
              <a:t>VIDEO</a:t>
            </a:r>
            <a:endParaRPr lang="en-US" sz="4000" b="1" dirty="0"/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3276600" y="5257800"/>
            <a:ext cx="2438400" cy="13716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hlinkClick r:id="rId5"/>
              </a:rPr>
              <a:t>VIDEO</a:t>
            </a:r>
            <a:endParaRPr lang="en-US" sz="40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Activity: </a:t>
            </a:r>
            <a:br>
              <a:rPr lang="en-US" b="1" dirty="0" smtClean="0"/>
            </a:br>
            <a:r>
              <a:rPr lang="en-US" b="1" dirty="0" smtClean="0"/>
              <a:t>Great Thinkers &amp; Their Inventions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 </a:t>
            </a:r>
            <a:r>
              <a:rPr lang="en-US" sz="2400" dirty="0" smtClean="0"/>
              <a:t>As a class we will read the four vignettes.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</a:t>
            </a:r>
            <a:r>
              <a:rPr lang="en-US" sz="2400" dirty="0" smtClean="0"/>
              <a:t>Next, you will pick one of the vignettes to think about.</a:t>
            </a:r>
          </a:p>
          <a:p>
            <a:pPr>
              <a:buNone/>
            </a:pPr>
            <a:endParaRPr lang="en-US" sz="2400" dirty="0" smtClean="0">
              <a:solidFill>
                <a:schemeClr val="accent1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en-US" sz="2400" dirty="0" smtClean="0"/>
              <a:t>You will identify the needs or desires that were satisfied by the invention.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 </a:t>
            </a:r>
            <a:r>
              <a:rPr lang="en-US" sz="2400" dirty="0" smtClean="0"/>
              <a:t>You will identify some of the materials that were needed to make the invention.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 </a:t>
            </a:r>
            <a:r>
              <a:rPr lang="en-US" sz="2400" dirty="0" smtClean="0"/>
              <a:t>You will identify some of the tools that were used to make the invention.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-457200"/>
            <a:ext cx="8839200" cy="4419600"/>
          </a:xfrm>
        </p:spPr>
        <p:txBody>
          <a:bodyPr>
            <a:normAutofit/>
          </a:bodyPr>
          <a:lstStyle/>
          <a:p>
            <a:r>
              <a:rPr lang="en-US" b="1" dirty="0" smtClean="0"/>
              <a:t>Invention Flops</a:t>
            </a:r>
            <a:br>
              <a:rPr lang="en-US" b="1" dirty="0" smtClean="0"/>
            </a:b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inventions are duds-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and even Thomas Edison had plenty of flops. Leonardo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Vinci and Abraham Lincoln both had failed inventions, too, and they've got company: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only 3 percent of inventions succeed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6566" name="Picture 6" descr="http://weburbanist.com/wp-content/uploads/2012/04/sound-burg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952875"/>
            <a:ext cx="4457700" cy="2905125"/>
          </a:xfrm>
          <a:prstGeom prst="rect">
            <a:avLst/>
          </a:prstGeom>
          <a:noFill/>
        </p:spPr>
      </p:pic>
      <p:pic>
        <p:nvPicPr>
          <p:cNvPr id="66562" name="Picture 2" descr="http://t1.gstatic.com/images?q=tbn:ANd9GcRKYH5bPTes8prTwFrPQQEYXUXb0MzQwFSyXk4p0pHZFyvTJfxSUl9l0Nxt9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2590800"/>
            <a:ext cx="2619375" cy="1743076"/>
          </a:xfrm>
          <a:prstGeom prst="rect">
            <a:avLst/>
          </a:prstGeom>
          <a:noFill/>
        </p:spPr>
      </p:pic>
      <p:pic>
        <p:nvPicPr>
          <p:cNvPr id="66564" name="Picture 4" descr="http://t0.gstatic.com/images?q=tbn:ANd9GcSnahZm6_PogVEwEo4Q9Jp5cwD5bT_NR_7Mn8omfvRwqD4oV0Upl_h1LTql_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2667000"/>
            <a:ext cx="2409825" cy="1895476"/>
          </a:xfrm>
          <a:prstGeom prst="rect">
            <a:avLst/>
          </a:prstGeom>
          <a:noFill/>
        </p:spPr>
      </p:pic>
      <p:pic>
        <p:nvPicPr>
          <p:cNvPr id="66570" name="Picture 10" descr="http://bouncerblog.com/wp-content/uploads/2009/12/retard-boar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2438400"/>
            <a:ext cx="2514600" cy="2235200"/>
          </a:xfrm>
          <a:prstGeom prst="rect">
            <a:avLst/>
          </a:prstGeom>
          <a:noFill/>
        </p:spPr>
      </p:pic>
      <p:pic>
        <p:nvPicPr>
          <p:cNvPr id="66572" name="Picture 12" descr="ice skating baby holde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" y="4648200"/>
            <a:ext cx="1905000" cy="2116667"/>
          </a:xfrm>
          <a:prstGeom prst="rect">
            <a:avLst/>
          </a:prstGeom>
          <a:noFill/>
        </p:spPr>
      </p:pic>
      <p:pic>
        <p:nvPicPr>
          <p:cNvPr id="66568" name="Picture 8" descr="http://weburbanist.com/wp-content/uploads/2012/04/dynasphere.jpg"/>
          <p:cNvPicPr>
            <a:picLocks noChangeAspect="1" noChangeArrowheads="1"/>
          </p:cNvPicPr>
          <p:nvPr/>
        </p:nvPicPr>
        <p:blipFill>
          <a:blip r:embed="rId8" cstate="print"/>
          <a:srcRect l="22222" r="16239"/>
          <a:stretch>
            <a:fillRect/>
          </a:stretch>
        </p:blipFill>
        <p:spPr bwMode="auto">
          <a:xfrm>
            <a:off x="2286000" y="4572000"/>
            <a:ext cx="2133600" cy="20372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67494"/>
            <a:ext cx="8839200" cy="139903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DESIGNING INVENTIONS &amp; INNOVATIONS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05000"/>
            <a:ext cx="4495800" cy="4572000"/>
          </a:xfrm>
        </p:spPr>
        <p:txBody>
          <a:bodyPr/>
          <a:lstStyle/>
          <a:p>
            <a:r>
              <a:rPr lang="en-US" sz="3200" dirty="0" smtClean="0"/>
              <a:t>Design involves a set of steps that can be performed in different sequences and repeated when needed.</a:t>
            </a:r>
          </a:p>
          <a:p>
            <a:endParaRPr lang="en-US" dirty="0"/>
          </a:p>
        </p:txBody>
      </p:sp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676400"/>
            <a:ext cx="4451939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u="sng" dirty="0" smtClean="0">
                <a:solidFill>
                  <a:srgbClr val="FFFF00"/>
                </a:solidFill>
              </a:rPr>
              <a:t>Define the Problem</a:t>
            </a:r>
          </a:p>
          <a:p>
            <a:pPr>
              <a:lnSpc>
                <a:spcPct val="150000"/>
              </a:lnSpc>
              <a:buNone/>
            </a:pPr>
            <a:endParaRPr lang="en-US" sz="22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What is the problem that you are trying to solve?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AutoNum type="arabicPeriod" startAt="2"/>
            </a:pPr>
            <a:r>
              <a:rPr lang="en-US" sz="2400" b="1" u="sng" dirty="0" smtClean="0">
                <a:solidFill>
                  <a:srgbClr val="FFFF00"/>
                </a:solidFill>
              </a:rPr>
              <a:t>Brainstorm for Solutions</a:t>
            </a:r>
          </a:p>
          <a:p>
            <a:pPr marL="521208" indent="-457200">
              <a:lnSpc>
                <a:spcPct val="150000"/>
              </a:lnSpc>
              <a:buAutoNum type="arabicPeriod" startAt="2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Write down as many good ideas as possible.  Don’t exclude anything!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AutoNum type="arabicPeriod" startAt="3"/>
            </a:pPr>
            <a:r>
              <a:rPr lang="en-US" sz="2400" b="1" u="sng" dirty="0" smtClean="0">
                <a:solidFill>
                  <a:srgbClr val="FFFF00"/>
                </a:solidFill>
              </a:rPr>
              <a:t>Generate Ideas</a:t>
            </a:r>
          </a:p>
          <a:p>
            <a:pPr marL="521208" indent="-457200">
              <a:lnSpc>
                <a:spcPct val="150000"/>
              </a:lnSpc>
              <a:buAutoNum type="arabicPeriod" startAt="3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Look at your possible solutions and think of possible ideas.</a:t>
            </a:r>
          </a:p>
          <a:p>
            <a:pPr marL="521208" indent="-457200">
              <a:lnSpc>
                <a:spcPct val="150000"/>
              </a:lnSpc>
              <a:buAutoNum type="arabicPeriod" startAt="3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AutoNum type="arabicPeriod" startAt="3"/>
            </a:pP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AutoNum type="arabicPeriod" startAt="4"/>
            </a:pPr>
            <a:r>
              <a:rPr lang="en-US" sz="2400" b="1" u="sng" dirty="0" smtClean="0">
                <a:solidFill>
                  <a:srgbClr val="FFFF00"/>
                </a:solidFill>
              </a:rPr>
              <a:t>Identify Criteria</a:t>
            </a:r>
          </a:p>
          <a:p>
            <a:pPr marL="521208" indent="-457200">
              <a:lnSpc>
                <a:spcPct val="150000"/>
              </a:lnSpc>
              <a:buAutoNum type="arabicPeriod" startAt="4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What are the limitations or restrictions for your solution? </a:t>
            </a:r>
            <a:endParaRPr lang="en-US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AutoNum type="arabicPeriod" startAt="5"/>
            </a:pPr>
            <a:r>
              <a:rPr lang="en-US" sz="2400" b="1" u="sng" dirty="0" smtClean="0">
                <a:solidFill>
                  <a:srgbClr val="FFFF00"/>
                </a:solidFill>
              </a:rPr>
              <a:t>Explore Possibilities</a:t>
            </a:r>
          </a:p>
          <a:p>
            <a:pPr marL="521208" indent="-457200">
              <a:lnSpc>
                <a:spcPct val="150000"/>
              </a:lnSpc>
              <a:buAutoNum type="arabicPeriod" startAt="5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Which of your ideas may be possible solutions to the problems?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AutoNum type="arabicPeriod" startAt="6"/>
            </a:pPr>
            <a:r>
              <a:rPr lang="en-US" sz="2400" b="1" u="sng" dirty="0" smtClean="0">
                <a:solidFill>
                  <a:srgbClr val="FFFF00"/>
                </a:solidFill>
              </a:rPr>
              <a:t>Select and Approach</a:t>
            </a:r>
          </a:p>
          <a:p>
            <a:pPr marL="521208" indent="-457200">
              <a:lnSpc>
                <a:spcPct val="150000"/>
              </a:lnSpc>
              <a:buAutoNum type="arabicPeriod" startAt="6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Look at all of your ideas and pick the best choice.  Usually the simplest solution is the best!   K.I.S.S.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Font typeface="Wingdings 2"/>
              <a:buAutoNum type="arabicPeriod" startAt="6"/>
            </a:pPr>
            <a:r>
              <a:rPr lang="en-US" sz="2400" b="1" u="sng" dirty="0" smtClean="0">
                <a:solidFill>
                  <a:srgbClr val="FFFF00"/>
                </a:solidFill>
              </a:rPr>
              <a:t>Select and Approach</a:t>
            </a:r>
          </a:p>
          <a:p>
            <a:pPr marL="521208" indent="-457200">
              <a:lnSpc>
                <a:spcPct val="150000"/>
              </a:lnSpc>
              <a:buAutoNum type="arabicPeriod" startAt="6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Look at all of your ideas and pick the best choice.  Usually the simplest solution is the best!   K.I.S.S.</a:t>
            </a:r>
          </a:p>
          <a:p>
            <a:pPr marL="521208" indent="-457200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</a:t>
            </a:r>
            <a:r>
              <a:rPr lang="en-US" sz="3200" b="1" dirty="0" smtClean="0"/>
              <a:t>EEP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Font typeface="Wingdings 2"/>
              <a:buAutoNum type="arabicPeriod" startAt="6"/>
            </a:pPr>
            <a:r>
              <a:rPr lang="en-US" sz="2400" b="1" u="sng" dirty="0" smtClean="0">
                <a:solidFill>
                  <a:srgbClr val="FFFF00"/>
                </a:solidFill>
              </a:rPr>
              <a:t>Select and Approach</a:t>
            </a:r>
          </a:p>
          <a:p>
            <a:pPr marL="521208" indent="-457200">
              <a:lnSpc>
                <a:spcPct val="150000"/>
              </a:lnSpc>
              <a:buAutoNum type="arabicPeriod" startAt="6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Look at all of your ideas and pick the best choice.  Usually the simplest solution is the best!   K.I.S.S.</a:t>
            </a:r>
          </a:p>
          <a:p>
            <a:pPr marL="521208" indent="-457200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</a:t>
            </a:r>
            <a:r>
              <a:rPr lang="en-US" sz="3200" b="1" dirty="0" smtClean="0"/>
              <a:t>EEP  </a:t>
            </a:r>
            <a:r>
              <a:rPr lang="en-US" sz="4400" b="1" dirty="0" smtClean="0">
                <a:solidFill>
                  <a:srgbClr val="FFFF00"/>
                </a:solidFill>
              </a:rPr>
              <a:t>I</a:t>
            </a:r>
            <a:r>
              <a:rPr lang="en-US" sz="3200" b="1" dirty="0" smtClean="0"/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Font typeface="Wingdings 2"/>
              <a:buAutoNum type="arabicPeriod" startAt="6"/>
            </a:pPr>
            <a:r>
              <a:rPr lang="en-US" sz="2400" b="1" u="sng" dirty="0" smtClean="0">
                <a:solidFill>
                  <a:srgbClr val="FFFF00"/>
                </a:solidFill>
              </a:rPr>
              <a:t>Select and Approach</a:t>
            </a:r>
          </a:p>
          <a:p>
            <a:pPr marL="521208" indent="-457200">
              <a:lnSpc>
                <a:spcPct val="150000"/>
              </a:lnSpc>
              <a:buNone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Look at all of your ideas and pick the best choice.  Usually the simplest solution is the best!   K.I.S.S.</a:t>
            </a:r>
          </a:p>
          <a:p>
            <a:pPr marL="521208" indent="-457200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</a:t>
            </a:r>
            <a:r>
              <a:rPr lang="en-US" sz="3200" b="1" dirty="0" smtClean="0"/>
              <a:t>EEP  </a:t>
            </a:r>
            <a:r>
              <a:rPr lang="en-US" sz="4400" b="1" dirty="0" smtClean="0">
                <a:solidFill>
                  <a:srgbClr val="FFFF00"/>
                </a:solidFill>
              </a:rPr>
              <a:t>I</a:t>
            </a:r>
            <a:r>
              <a:rPr lang="en-US" sz="3200" b="1" dirty="0" smtClean="0"/>
              <a:t>T  </a:t>
            </a:r>
            <a:r>
              <a:rPr lang="en-US" sz="4400" b="1" dirty="0" smtClean="0">
                <a:solidFill>
                  <a:srgbClr val="FFFF00"/>
                </a:solidFill>
              </a:rPr>
              <a:t>S</a:t>
            </a:r>
            <a:r>
              <a:rPr lang="en-US" sz="3200" b="1" dirty="0" smtClean="0"/>
              <a:t>IMPLE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Moon Shot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Ideas or solutions that address a huge problem, suggesting a radical solution that could work, and use some form of breakthrough technology to make it happen.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05400" y="4724400"/>
            <a:ext cx="2209800" cy="1447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4"/>
              </a:rPr>
              <a:t>Things People Said:</a:t>
            </a:r>
          </a:p>
          <a:p>
            <a:pPr algn="ctr"/>
            <a:r>
              <a:rPr lang="en-US" dirty="0" smtClean="0">
                <a:hlinkClick r:id="rId4"/>
              </a:rPr>
              <a:t>Bad Predictions on Technology</a:t>
            </a:r>
            <a:endParaRPr lang="en-US" dirty="0"/>
          </a:p>
        </p:txBody>
      </p:sp>
    </p:spTree>
    <p:controls>
      <p:control spid="82946" name="ShockwaveFlash1" r:id="rId2" imgW="1905266" imgH="1486107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Font typeface="Wingdings 2"/>
              <a:buAutoNum type="arabicPeriod" startAt="6"/>
            </a:pPr>
            <a:r>
              <a:rPr lang="en-US" sz="2400" b="1" u="sng" dirty="0" smtClean="0">
                <a:solidFill>
                  <a:srgbClr val="FFFF00"/>
                </a:solidFill>
              </a:rPr>
              <a:t>Select and Approach</a:t>
            </a:r>
          </a:p>
          <a:p>
            <a:pPr marL="521208" indent="-457200">
              <a:lnSpc>
                <a:spcPct val="150000"/>
              </a:lnSpc>
              <a:buNone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Look at all of your ideas and pick the best choice.  Usually the simplest solution is the best!   K.I.S.S.</a:t>
            </a:r>
          </a:p>
          <a:p>
            <a:pPr marL="521208" indent="-457200">
              <a:lnSpc>
                <a:spcPct val="150000"/>
              </a:lnSpc>
              <a:buNone/>
            </a:pPr>
            <a:r>
              <a:rPr lang="en-US" sz="4400" b="1" dirty="0" smtClean="0">
                <a:solidFill>
                  <a:srgbClr val="FFFF00"/>
                </a:solidFill>
              </a:rPr>
              <a:t>K</a:t>
            </a:r>
            <a:r>
              <a:rPr lang="en-US" sz="3200" b="1" dirty="0" smtClean="0"/>
              <a:t>EEP  </a:t>
            </a:r>
            <a:r>
              <a:rPr lang="en-US" sz="4400" b="1" dirty="0" smtClean="0">
                <a:solidFill>
                  <a:srgbClr val="FFFF00"/>
                </a:solidFill>
              </a:rPr>
              <a:t>I</a:t>
            </a:r>
            <a:r>
              <a:rPr lang="en-US" sz="3200" b="1" dirty="0" smtClean="0"/>
              <a:t>T  </a:t>
            </a:r>
            <a:r>
              <a:rPr lang="en-US" sz="4400" b="1" dirty="0" smtClean="0">
                <a:solidFill>
                  <a:srgbClr val="FFFF00"/>
                </a:solidFill>
              </a:rPr>
              <a:t>S</a:t>
            </a:r>
            <a:r>
              <a:rPr lang="en-US" sz="3200" b="1" dirty="0" smtClean="0"/>
              <a:t>IMPLE  </a:t>
            </a:r>
            <a:r>
              <a:rPr lang="en-US" sz="4400" b="1" dirty="0" smtClean="0">
                <a:solidFill>
                  <a:srgbClr val="FFFF00"/>
                </a:solidFill>
              </a:rPr>
              <a:t>S</a:t>
            </a:r>
            <a:r>
              <a:rPr lang="en-US" sz="3200" b="1" dirty="0" smtClean="0"/>
              <a:t>TUDENT  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7. </a:t>
            </a:r>
            <a:r>
              <a:rPr lang="en-US" sz="2400" b="1" u="sng" dirty="0" smtClean="0">
                <a:solidFill>
                  <a:srgbClr val="FFFF00"/>
                </a:solidFill>
              </a:rPr>
              <a:t>Making a Model or Prototype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22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This is the step where you take your solution and then build it.  A </a:t>
            </a:r>
            <a:r>
              <a:rPr lang="en-US" sz="3200" b="1" i="1" u="sng" dirty="0" smtClean="0">
                <a:solidFill>
                  <a:srgbClr val="FFFF00"/>
                </a:solidFill>
              </a:rPr>
              <a:t>model</a:t>
            </a:r>
            <a:r>
              <a:rPr lang="en-US" sz="3200" b="1" dirty="0" smtClean="0"/>
              <a:t> or </a:t>
            </a:r>
            <a:r>
              <a:rPr lang="en-US" sz="3200" b="1" i="1" u="sng" dirty="0" smtClean="0">
                <a:solidFill>
                  <a:srgbClr val="FFFF00"/>
                </a:solidFill>
              </a:rPr>
              <a:t>prototype</a:t>
            </a:r>
            <a:r>
              <a:rPr lang="en-US" sz="3200" b="1" dirty="0" smtClean="0"/>
              <a:t> is a trial or practice version of your solution.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 marL="521208" indent="-457200">
              <a:lnSpc>
                <a:spcPct val="150000"/>
              </a:lnSpc>
              <a:buAutoNum type="arabicPeriod" startAt="8"/>
            </a:pPr>
            <a:r>
              <a:rPr lang="en-US" sz="2400" b="1" u="sng" dirty="0" smtClean="0">
                <a:solidFill>
                  <a:srgbClr val="FFFF00"/>
                </a:solidFill>
              </a:rPr>
              <a:t>Test and Evaluate the Design </a:t>
            </a:r>
          </a:p>
          <a:p>
            <a:pPr marL="521208" indent="-457200">
              <a:lnSpc>
                <a:spcPct val="150000"/>
              </a:lnSpc>
              <a:buAutoNum type="arabicPeriod" startAt="8"/>
            </a:pPr>
            <a:endParaRPr lang="en-US" sz="2200" b="1" dirty="0" smtClean="0"/>
          </a:p>
          <a:p>
            <a:pPr marL="521208" indent="-457200">
              <a:lnSpc>
                <a:spcPct val="150000"/>
              </a:lnSpc>
              <a:buNone/>
            </a:pPr>
            <a:r>
              <a:rPr lang="en-US" sz="3200" b="1" dirty="0" smtClean="0"/>
              <a:t>This is when you test your model or prototype to see if it works.  Does it meet all of the design criteria?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sz="2200" b="1" dirty="0" smtClean="0"/>
              <a:t>9. </a:t>
            </a:r>
            <a:r>
              <a:rPr lang="en-US" sz="2400" b="1" u="sng" dirty="0" smtClean="0">
                <a:solidFill>
                  <a:srgbClr val="FFFF00"/>
                </a:solidFill>
              </a:rPr>
              <a:t>Refine the Design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endParaRPr lang="en-US" sz="2200" b="1" dirty="0" smtClean="0"/>
          </a:p>
          <a:p>
            <a:pPr>
              <a:lnSpc>
                <a:spcPct val="150000"/>
              </a:lnSpc>
              <a:buNone/>
            </a:pPr>
            <a:r>
              <a:rPr lang="en-US" sz="3200" b="1" dirty="0" smtClean="0"/>
              <a:t>In this step you make any necessary changes to your design/solution or fix something that does not work!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Define the Problem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Brainstorm for Solutions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Generate Ideas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Identify Criteria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Explore Possibilities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Select and Approach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Making a Model or Prototype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Test and Evaluate the Design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Refine the Design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ENGINEERING DESIGN PROCESS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Define the Problem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Brainstorm for Solutions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Generate Ideas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Identify Criteria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Explore Possibilities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Select and Approach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Making a Model or Prototype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Test and Evaluate the Design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200" b="1" dirty="0" smtClean="0"/>
              <a:t>Refine the Design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91200" y="1676400"/>
            <a:ext cx="2971800" cy="3046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You can always go back and rework any step as necessary.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524000"/>
            <a:ext cx="8503920" cy="4572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Do you know the safety rules for our hands-on activities in the laboratory and classroom?</a:t>
            </a:r>
          </a:p>
          <a:p>
            <a:pPr>
              <a:buNone/>
            </a:pPr>
            <a:endParaRPr lang="en-US" dirty="0" smtClean="0"/>
          </a:p>
          <a:p>
            <a:pPr marL="457200" indent="-457200">
              <a:buNone/>
            </a:pPr>
            <a:r>
              <a:rPr lang="en-US" sz="2200" dirty="0" smtClean="0">
                <a:latin typeface="Calibri" pitchFamily="34" charset="0"/>
              </a:rPr>
              <a:t>1.  Take a brief tour of the laboratory</a:t>
            </a:r>
          </a:p>
          <a:p>
            <a:pPr marL="457200" indent="-457200">
              <a:buNone/>
            </a:pPr>
            <a:endParaRPr lang="en-US" sz="22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200" i="1" dirty="0" smtClean="0">
                <a:latin typeface="Calibri" pitchFamily="34" charset="0"/>
              </a:rPr>
              <a:t>2.  Review the safety rules on the </a:t>
            </a:r>
          </a:p>
          <a:p>
            <a:pPr>
              <a:buNone/>
            </a:pPr>
            <a:r>
              <a:rPr lang="en-US" sz="2200" i="1" dirty="0" smtClean="0">
                <a:latin typeface="Calibri" pitchFamily="34" charset="0"/>
              </a:rPr>
              <a:t>     “Basic Safety Rules” handout </a:t>
            </a:r>
          </a:p>
          <a:p>
            <a:pPr>
              <a:buNone/>
            </a:pPr>
            <a:endParaRPr lang="en-US" sz="2200" i="1" dirty="0" smtClean="0">
              <a:latin typeface="Calibri" pitchFamily="34" charset="0"/>
            </a:endParaRPr>
          </a:p>
          <a:p>
            <a:pPr>
              <a:buNone/>
            </a:pPr>
            <a:r>
              <a:rPr lang="en-US" sz="2200" i="1" dirty="0" smtClean="0">
                <a:latin typeface="Calibri" pitchFamily="34" charset="0"/>
              </a:rPr>
              <a:t>3.  Take the basic safety rules quiz</a:t>
            </a:r>
          </a:p>
          <a:p>
            <a:pPr>
              <a:buNone/>
            </a:pPr>
            <a:r>
              <a:rPr lang="en-US" sz="2200" i="1" smtClean="0">
                <a:latin typeface="Calibri" pitchFamily="34" charset="0"/>
              </a:rPr>
              <a:t>      34 </a:t>
            </a:r>
            <a:r>
              <a:rPr lang="en-US" sz="2200" i="1" dirty="0" smtClean="0">
                <a:latin typeface="Calibri" pitchFamily="34" charset="0"/>
              </a:rPr>
              <a:t>points</a:t>
            </a:r>
            <a:endParaRPr lang="en-US" sz="2200" i="1" dirty="0">
              <a:latin typeface="Calibri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b="1" dirty="0" smtClean="0">
                <a:solidFill>
                  <a:schemeClr val="tx2"/>
                </a:solidFill>
              </a:rPr>
              <a:t>Basic Laboratory Safety Rules</a:t>
            </a:r>
            <a:endParaRPr lang="en-US" b="1" dirty="0">
              <a:solidFill>
                <a:schemeClr val="tx2"/>
              </a:solidFill>
            </a:endParaRPr>
          </a:p>
        </p:txBody>
      </p:sp>
      <p:pic>
        <p:nvPicPr>
          <p:cNvPr id="131074" name="Picture 2" descr="C:\Users\jkush\AppData\Local\Microsoft\Windows\Temporary Internet Files\Content.IE5\30EI1RHD\MC900431529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90800"/>
            <a:ext cx="3276314" cy="3276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Design Brief: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sz="6000" b="1" dirty="0" smtClean="0"/>
              <a:t>Jelly Bean Dispenser </a:t>
            </a:r>
            <a:endParaRPr lang="en-US" sz="6000" b="1" dirty="0"/>
          </a:p>
        </p:txBody>
      </p:sp>
      <p:pic>
        <p:nvPicPr>
          <p:cNvPr id="1028" name="Picture 4" descr="http://blog.law.cornell.edu/voxpop/files/2010/03/jelly_beans_cd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90874"/>
            <a:ext cx="3667125" cy="3667126"/>
          </a:xfrm>
          <a:prstGeom prst="rect">
            <a:avLst/>
          </a:prstGeom>
          <a:noFill/>
        </p:spPr>
      </p:pic>
      <p:pic>
        <p:nvPicPr>
          <p:cNvPr id="1030" name="Picture 6" descr="http://blog.law.cornell.edu/voxpop/files/2010/03/jelly_beans_cd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190874"/>
            <a:ext cx="3667125" cy="3667126"/>
          </a:xfrm>
          <a:prstGeom prst="rect">
            <a:avLst/>
          </a:prstGeom>
          <a:noFill/>
        </p:spPr>
      </p:pic>
      <p:pic>
        <p:nvPicPr>
          <p:cNvPr id="1032" name="Picture 8" descr="http://blog.law.cornell.edu/voxpop/files/2010/03/jelly_beans_cd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3190874"/>
            <a:ext cx="3667125" cy="36671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229600" cy="1399032"/>
          </a:xfrm>
        </p:spPr>
        <p:txBody>
          <a:bodyPr>
            <a:noAutofit/>
          </a:bodyPr>
          <a:lstStyle/>
          <a:p>
            <a:r>
              <a:rPr lang="en-US" sz="8000" dirty="0" smtClean="0"/>
              <a:t>REVIEW </a:t>
            </a:r>
            <a:br>
              <a:rPr lang="en-US" sz="8000" dirty="0" smtClean="0"/>
            </a:br>
            <a:r>
              <a:rPr lang="en-US" sz="8000" dirty="0" smtClean="0"/>
              <a:t>for the TEST!</a:t>
            </a:r>
            <a:endParaRPr lang="en-US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en-US" dirty="0" smtClean="0"/>
              <a:t>What you </a:t>
            </a:r>
            <a:r>
              <a:rPr lang="en-US" u="sng" dirty="0" smtClean="0"/>
              <a:t>NEED</a:t>
            </a:r>
            <a:r>
              <a:rPr lang="en-US" dirty="0" smtClean="0"/>
              <a:t> to </a:t>
            </a:r>
            <a:r>
              <a:rPr lang="en-US" i="1" u="sng" dirty="0" smtClean="0"/>
              <a:t>KNOW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r>
              <a:rPr lang="en-US" sz="2600" dirty="0" smtClean="0"/>
              <a:t>new products and systems can be developed to solve problems or to help do things that could not be done without the help of technology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the development of technology is a human activity and is the result of individual or collective needs and the ability to be creative</a:t>
            </a:r>
          </a:p>
          <a:p>
            <a:endParaRPr lang="en-US" sz="2600" dirty="0" smtClean="0"/>
          </a:p>
          <a:p>
            <a:r>
              <a:rPr lang="en-US" sz="2600" dirty="0" smtClean="0"/>
              <a:t>technology is closely linked to creativity, which has resulted in innovation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Moon Shot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29939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There are things more important than money in life when we work hard and keep dreaming. </a:t>
            </a:r>
            <a:r>
              <a:rPr lang="en-US" dirty="0" smtClean="0"/>
              <a:t>Growing up poor </a:t>
            </a:r>
            <a:r>
              <a:rPr lang="en-US" dirty="0" smtClean="0"/>
              <a:t>is definitely not a </a:t>
            </a:r>
            <a:r>
              <a:rPr lang="en-US" dirty="0" smtClean="0"/>
              <a:t>permanent handicap.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What does this mean to you?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Rounded Rectangle 3">
            <a:hlinkClick r:id="rId2"/>
          </p:cNvPr>
          <p:cNvSpPr/>
          <p:nvPr/>
        </p:nvSpPr>
        <p:spPr>
          <a:xfrm>
            <a:off x="1943100" y="5029200"/>
            <a:ext cx="52578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“The Boy Who Harness the Wind”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en-US" dirty="0" smtClean="0"/>
              <a:t>What you </a:t>
            </a:r>
            <a:r>
              <a:rPr lang="en-US" u="sng" dirty="0" smtClean="0"/>
              <a:t>NEED</a:t>
            </a:r>
            <a:r>
              <a:rPr lang="en-US" dirty="0" smtClean="0"/>
              <a:t> to </a:t>
            </a:r>
            <a:r>
              <a:rPr lang="en-US" i="1" u="sng" dirty="0" smtClean="0"/>
              <a:t>KNOW</a:t>
            </a:r>
            <a:r>
              <a:rPr lang="en-US" dirty="0" smtClean="0"/>
              <a:t>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72000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 </a:t>
            </a:r>
            <a:endParaRPr lang="en-US" sz="2600" dirty="0" smtClean="0"/>
          </a:p>
          <a:p>
            <a:r>
              <a:rPr lang="en-US" sz="2600" dirty="0" smtClean="0"/>
              <a:t>Define the terms </a:t>
            </a:r>
            <a:r>
              <a:rPr lang="en-US" sz="2600" b="1" u="sng" dirty="0" smtClean="0"/>
              <a:t>invention</a:t>
            </a:r>
            <a:r>
              <a:rPr lang="en-US" sz="2600" dirty="0" smtClean="0"/>
              <a:t> and </a:t>
            </a:r>
            <a:r>
              <a:rPr lang="en-US" sz="2600" b="1" u="sng" dirty="0" smtClean="0"/>
              <a:t>innovation</a:t>
            </a:r>
            <a:r>
              <a:rPr lang="en-US" sz="2600" dirty="0" smtClean="0"/>
              <a:t>. 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Design and make a simple invention.</a:t>
            </a:r>
          </a:p>
          <a:p>
            <a:pPr>
              <a:buNone/>
            </a:pPr>
            <a:endParaRPr lang="en-US" sz="2600" dirty="0" smtClean="0"/>
          </a:p>
          <a:p>
            <a:r>
              <a:rPr lang="en-US" sz="2600" dirty="0" smtClean="0"/>
              <a:t>Design involves a set of steps that can be performed in different sequences and repeated when needed.</a:t>
            </a:r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Moon Shot Thinking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you have any moon shot ideas?</a:t>
            </a:r>
            <a:endParaRPr lang="en-US" dirty="0"/>
          </a:p>
        </p:txBody>
      </p:sp>
    </p:spTree>
    <p:controls>
      <p:control spid="83971" name="ShockwaveFlash1" r:id="rId2" imgW="3657600" imgH="2743200"/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104106"/>
          </a:xfrm>
        </p:spPr>
        <p:txBody>
          <a:bodyPr/>
          <a:lstStyle/>
          <a:p>
            <a:r>
              <a:rPr lang="en-US" dirty="0" smtClean="0"/>
              <a:t>Activity: Famous Inventors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534400" cy="4778408"/>
          </a:xfrm>
        </p:spPr>
        <p:txBody>
          <a:bodyPr/>
          <a:lstStyle/>
          <a:p>
            <a:r>
              <a:rPr lang="en-US" dirty="0" smtClean="0"/>
              <a:t>In groups of 2 identify the three most famous inventors of all time, their inventions, and how the invention may have impacted the way people lived, worked, or produced things.</a:t>
            </a:r>
          </a:p>
          <a:p>
            <a:endParaRPr lang="en-US" dirty="0" smtClean="0"/>
          </a:p>
          <a:p>
            <a:r>
              <a:rPr lang="en-US" dirty="0" smtClean="0"/>
              <a:t>Next, identify the attributes or personal characteristics of the people cited that made them successful inventors.</a:t>
            </a:r>
          </a:p>
        </p:txBody>
      </p:sp>
      <p:pic>
        <p:nvPicPr>
          <p:cNvPr id="63490" name="Picture 2" descr="http://cdn.buzznet.com/assets/users16/faithyfantastic/default/swiffer-sleeper--large-msg-130586392736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3590925"/>
            <a:ext cx="1571007" cy="120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6" name="Straight Arrow Connector 5"/>
          <p:cNvCxnSpPr/>
          <p:nvPr/>
        </p:nvCxnSpPr>
        <p:spPr>
          <a:xfrm rot="5400000">
            <a:off x="7239000" y="2286000"/>
            <a:ext cx="1981200" cy="30480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6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i="1" dirty="0" smtClean="0"/>
              <a:t>WORST</a:t>
            </a:r>
            <a:r>
              <a:rPr lang="en-US" dirty="0" smtClean="0"/>
              <a:t> 50 Inventions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72000"/>
          </a:xfrm>
        </p:spPr>
        <p:txBody>
          <a:bodyPr/>
          <a:lstStyle/>
          <a:p>
            <a:r>
              <a:rPr lang="en-US" dirty="0" smtClean="0"/>
              <a:t>On my website, open our class folder and click on the link for Time Magazine’s 50 Worst Inventions.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Quickly browse through the list.</a:t>
            </a:r>
          </a:p>
          <a:p>
            <a:pPr>
              <a:buNone/>
            </a:pPr>
            <a:endParaRPr lang="en-US" sz="1000" dirty="0" smtClean="0"/>
          </a:p>
          <a:p>
            <a:r>
              <a:rPr lang="en-US" dirty="0" smtClean="0"/>
              <a:t>Pick your favorite worst invention and be prepared to share with the class </a:t>
            </a:r>
            <a:r>
              <a:rPr lang="en-US" i="1" u="sng" dirty="0" smtClean="0"/>
              <a:t>what it does and why it is so terrible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4" name="Picture 3" descr="cement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5141692"/>
            <a:ext cx="2476500" cy="17163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5181600"/>
            <a:ext cx="3048000" cy="1200329"/>
          </a:xfrm>
          <a:prstGeom prst="rect">
            <a:avLst/>
          </a:prstGeom>
          <a:noFill/>
          <a:ln w="63500">
            <a:solidFill>
              <a:schemeClr val="accent1">
                <a:satMod val="12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LET’S </a:t>
            </a:r>
            <a:r>
              <a:rPr lang="en-US" sz="3200" dirty="0" smtClean="0"/>
              <a:t>INVESTIGATE!!</a:t>
            </a:r>
            <a:endParaRPr lang="en-US" sz="35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4800600" y="6629400"/>
            <a:ext cx="2514600" cy="158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Invention &amp; 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50000"/>
              </a:lnSpc>
            </a:pPr>
            <a:r>
              <a:rPr lang="en-US" sz="2800" b="1" dirty="0" smtClean="0"/>
              <a:t>New products and systems can be developed to solve problems or to help do things that could not be done without the help of technology.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Invention &amp; Innovation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400" dirty="0" smtClean="0"/>
              <a:t>New products and systems can be developed to solve problems or to help do things that could not be done without the help of technology.</a:t>
            </a:r>
          </a:p>
          <a:p>
            <a:pPr>
              <a:buNone/>
            </a:pPr>
            <a:endParaRPr lang="en-US" sz="2400" dirty="0" smtClean="0"/>
          </a:p>
          <a:p>
            <a:pPr>
              <a:lnSpc>
                <a:spcPct val="250000"/>
              </a:lnSpc>
            </a:pPr>
            <a:r>
              <a:rPr lang="en-US" sz="2800" b="1" dirty="0" smtClean="0"/>
              <a:t>Development of technology is a human activity and is the result of individual or collective needs and the ability to be creative.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1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908</TotalTime>
  <Words>1375</Words>
  <Application>Microsoft Office PowerPoint</Application>
  <PresentationFormat>On-screen Show (4:3)</PresentationFormat>
  <Paragraphs>235</Paragraphs>
  <Slides>40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Verve</vt:lpstr>
      <vt:lpstr>INVENTION &amp; INNOVATION 7th Grade</vt:lpstr>
      <vt:lpstr>Invention Flops Most inventions are duds-- and even Thomas Edison had plenty of flops. Leonardo da Vinci and Abraham Lincoln both had failed inventions, too, and they've got company: only 3 percent of inventions succeed. </vt:lpstr>
      <vt:lpstr>Moon Shot Thinking</vt:lpstr>
      <vt:lpstr>Moon Shot Thinking</vt:lpstr>
      <vt:lpstr>Moon Shot Thinking</vt:lpstr>
      <vt:lpstr>Activity: Famous Inventors </vt:lpstr>
      <vt:lpstr>The WORST 50 Inventions</vt:lpstr>
      <vt:lpstr>Invention &amp; Innovation</vt:lpstr>
      <vt:lpstr>Invention &amp; Innovation</vt:lpstr>
      <vt:lpstr>Invention &amp; Innovation</vt:lpstr>
      <vt:lpstr>Invention &amp; Innovation</vt:lpstr>
      <vt:lpstr>Invention &amp; Innovation</vt:lpstr>
      <vt:lpstr>Invention &amp; Innovation</vt:lpstr>
      <vt:lpstr>Invention &amp; Innovation</vt:lpstr>
      <vt:lpstr>Invention &amp; Innovation</vt:lpstr>
      <vt:lpstr>Invention &amp; Innovation</vt:lpstr>
      <vt:lpstr>Invention &amp; Innovation</vt:lpstr>
      <vt:lpstr>eLegs Exoskeleton Biotechnology </vt:lpstr>
      <vt:lpstr>Activity:  Great Thinkers &amp; Their Inventions</vt:lpstr>
      <vt:lpstr>DESIGNING INVENTIONS &amp; INNOVATIONS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ENGINEERING DESIGN PROCESS</vt:lpstr>
      <vt:lpstr>Basic Laboratory Safety Rules</vt:lpstr>
      <vt:lpstr>Design Brief:  Jelly Bean Dispenser </vt:lpstr>
      <vt:lpstr>REVIEW  for the TEST!</vt:lpstr>
      <vt:lpstr>What you NEED to KNOW!!!</vt:lpstr>
      <vt:lpstr>What you NEED to KNOW!!!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INVENTION &amp; INNOVATION 7th Grade</dc:title>
  <dc:creator>Joe &amp; Heather</dc:creator>
  <cp:lastModifiedBy>jkush</cp:lastModifiedBy>
  <cp:revision>72</cp:revision>
  <dcterms:created xsi:type="dcterms:W3CDTF">2010-09-09T01:34:16Z</dcterms:created>
  <dcterms:modified xsi:type="dcterms:W3CDTF">2013-10-16T21:00:41Z</dcterms:modified>
</cp:coreProperties>
</file>