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36"/>
  </p:notesMasterIdLst>
  <p:handoutMasterIdLst>
    <p:handoutMasterId r:id="rId37"/>
  </p:handoutMasterIdLst>
  <p:sldIdLst>
    <p:sldId id="1134" r:id="rId5"/>
    <p:sldId id="1012" r:id="rId6"/>
    <p:sldId id="1043" r:id="rId7"/>
    <p:sldId id="751" r:id="rId8"/>
    <p:sldId id="756" r:id="rId9"/>
    <p:sldId id="757" r:id="rId10"/>
    <p:sldId id="1045" r:id="rId11"/>
    <p:sldId id="755" r:id="rId12"/>
    <p:sldId id="1132" r:id="rId13"/>
    <p:sldId id="1133" r:id="rId14"/>
    <p:sldId id="1130" r:id="rId15"/>
    <p:sldId id="1131" r:id="rId16"/>
    <p:sldId id="1046" r:id="rId17"/>
    <p:sldId id="1049" r:id="rId18"/>
    <p:sldId id="1053" r:id="rId19"/>
    <p:sldId id="1054" r:id="rId20"/>
    <p:sldId id="1052" r:id="rId21"/>
    <p:sldId id="1057" r:id="rId22"/>
    <p:sldId id="1058" r:id="rId23"/>
    <p:sldId id="1059" r:id="rId24"/>
    <p:sldId id="1061" r:id="rId25"/>
    <p:sldId id="1062" r:id="rId26"/>
    <p:sldId id="1063" r:id="rId27"/>
    <p:sldId id="1065" r:id="rId28"/>
    <p:sldId id="1060" r:id="rId29"/>
    <p:sldId id="1072" r:id="rId30"/>
    <p:sldId id="1068" r:id="rId31"/>
    <p:sldId id="1076" r:id="rId32"/>
    <p:sldId id="1069" r:id="rId33"/>
    <p:sldId id="1129" r:id="rId34"/>
    <p:sldId id="107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962FA7"/>
    <a:srgbClr val="FFFF99"/>
    <a:srgbClr val="85C36F"/>
    <a:srgbClr val="FFCC00"/>
    <a:srgbClr val="40752F"/>
    <a:srgbClr val="15270F"/>
    <a:srgbClr val="51963C"/>
    <a:srgbClr val="315A24"/>
    <a:srgbClr val="A8E2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230" autoAdjust="0"/>
  </p:normalViewPr>
  <p:slideViewPr>
    <p:cSldViewPr>
      <p:cViewPr varScale="1">
        <p:scale>
          <a:sx n="101" d="100"/>
          <a:sy n="101"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7DFF5A-F37F-405E-A1A2-A4DFECC5A46F}" type="datetimeFigureOut">
              <a:rPr lang="en-US"/>
              <a:pPr>
                <a:defRPr/>
              </a:pPr>
              <a:t>4/12/2016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B1C5D6E-A28E-496C-9E4A-3C2EE8380F4A}" type="slidenum">
              <a:rPr lang="en-US"/>
              <a:pPr>
                <a:defRPr/>
              </a:pPr>
              <a:t>‹#›</a:t>
            </a:fld>
            <a:endParaRPr lang="en-US"/>
          </a:p>
        </p:txBody>
      </p:sp>
    </p:spTree>
    <p:extLst>
      <p:ext uri="{BB962C8B-B14F-4D97-AF65-F5344CB8AC3E}">
        <p14:creationId xmlns:p14="http://schemas.microsoft.com/office/powerpoint/2010/main" xmlns="" val="13234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76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76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7181A99-BAB7-45C7-BF37-321EC89A6998}" type="slidenum">
              <a:rPr lang="en-US"/>
              <a:pPr>
                <a:defRPr/>
              </a:pPr>
              <a:t>‹#›</a:t>
            </a:fld>
            <a:endParaRPr lang="en-US"/>
          </a:p>
        </p:txBody>
      </p:sp>
    </p:spTree>
    <p:extLst>
      <p:ext uri="{BB962C8B-B14F-4D97-AF65-F5344CB8AC3E}">
        <p14:creationId xmlns:p14="http://schemas.microsoft.com/office/powerpoint/2010/main" xmlns="" val="23377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DD097F-B935-42E9-A913-2D2F318E43C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14511-9E25-4E37-8091-AFC26B83B83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19F966-A2FD-4D93-A1B2-027E7A5FD74B}"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CEB593-F946-4854-8238-FAB3F60ABCE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E401BB-306A-4EC1-A37B-4BFD973C982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4C2FD11-7FDC-4CE7-B84D-3CF11A61703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67544C-05EC-439C-9409-CC099ED65260}"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A15B60-C8ED-4D2D-B95A-BD0903680E8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7151E31-2CD6-4FA0-8832-9473CA97B803}"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0D4C0B-7233-4364-946F-E986B6206DA9}"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37239F-7C09-4137-851F-5C7A2E9390E2}"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EFFA07-9306-46B8-ABAD-09ED3DF0B9EC}"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 Target="slide23.xml"/><Relationship Id="rId7"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slide" Target="slide2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29.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2.wdp"/><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Keystone Ecology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609600" y="2686050"/>
            <a:ext cx="4191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b="1" dirty="0" smtClean="0">
                <a:solidFill>
                  <a:schemeClr val="tx1">
                    <a:lumMod val="65000"/>
                    <a:lumOff val="35000"/>
                  </a:schemeClr>
                </a:solidFill>
                <a:latin typeface="+mj-lt"/>
              </a:rPr>
              <a:t>Life on Earth is only found a few miles above or below sea level (near the </a:t>
            </a:r>
            <a:r>
              <a:rPr lang="en-US" sz="2400" b="1" u="sng" dirty="0" smtClean="0">
                <a:solidFill>
                  <a:schemeClr val="tx1">
                    <a:lumMod val="65000"/>
                    <a:lumOff val="35000"/>
                  </a:schemeClr>
                </a:solidFill>
                <a:latin typeface="+mj-lt"/>
              </a:rPr>
              <a:t>surface</a:t>
            </a:r>
            <a:r>
              <a:rPr lang="en-US" sz="2400" b="1" dirty="0" smtClean="0">
                <a:solidFill>
                  <a:schemeClr val="tx1">
                    <a:lumMod val="65000"/>
                    <a:lumOff val="35000"/>
                  </a:schemeClr>
                </a:solidFill>
                <a:latin typeface="+mj-lt"/>
              </a:rPr>
              <a:t>).</a:t>
            </a:r>
          </a:p>
          <a:p>
            <a:r>
              <a:rPr lang="en-US" sz="2400" b="1" dirty="0" smtClean="0">
                <a:latin typeface="+mj-lt"/>
              </a:rPr>
              <a:t>This can be broken up into subcategories:</a:t>
            </a:r>
          </a:p>
          <a:p>
            <a:pPr lvl="1"/>
            <a:r>
              <a:rPr lang="en-US" b="1" dirty="0" smtClean="0">
                <a:latin typeface="+mj-lt"/>
              </a:rPr>
              <a:t> </a:t>
            </a:r>
            <a:r>
              <a:rPr lang="en-US" b="1" dirty="0" smtClean="0">
                <a:solidFill>
                  <a:srgbClr val="00B0F0"/>
                </a:solidFill>
                <a:effectLst>
                  <a:outerShdw blurRad="38100" dist="38100" dir="2700000" algn="tl">
                    <a:srgbClr val="000000">
                      <a:alpha val="43137"/>
                    </a:srgbClr>
                  </a:outerShdw>
                </a:effectLst>
                <a:latin typeface="+mj-lt"/>
              </a:rPr>
              <a:t>Atmosphere</a:t>
            </a:r>
          </a:p>
          <a:p>
            <a:pPr lvl="1"/>
            <a:r>
              <a:rPr lang="en-US" b="1" dirty="0" smtClean="0">
                <a:solidFill>
                  <a:srgbClr val="00B0F0"/>
                </a:solidFill>
                <a:effectLst>
                  <a:outerShdw blurRad="38100" dist="38100" dir="2700000" algn="tl">
                    <a:srgbClr val="000000">
                      <a:alpha val="43137"/>
                    </a:srgbClr>
                  </a:outerShdw>
                </a:effectLst>
                <a:latin typeface="+mj-lt"/>
              </a:rPr>
              <a:t> Hydrosphere</a:t>
            </a:r>
          </a:p>
          <a:p>
            <a:pPr lvl="1"/>
            <a:r>
              <a:rPr lang="en-US" b="1" dirty="0" smtClean="0">
                <a:solidFill>
                  <a:srgbClr val="00B0F0"/>
                </a:solidFill>
                <a:effectLst>
                  <a:outerShdw blurRad="38100" dist="38100" dir="2700000" algn="tl">
                    <a:srgbClr val="000000">
                      <a:alpha val="43137"/>
                    </a:srgbClr>
                  </a:outerShdw>
                </a:effectLst>
                <a:latin typeface="+mj-lt"/>
              </a:rPr>
              <a:t> Lithosphere</a:t>
            </a:r>
          </a:p>
          <a:p>
            <a:endParaRPr lang="en-US" sz="2400" b="1" dirty="0">
              <a:latin typeface="+mj-lt"/>
            </a:endParaRPr>
          </a:p>
        </p:txBody>
      </p:sp>
      <p:sp>
        <p:nvSpPr>
          <p:cNvPr id="11267" name="Rectangle 3"/>
          <p:cNvSpPr>
            <a:spLocks noGrp="1" noChangeArrowheads="1"/>
          </p:cNvSpPr>
          <p:nvPr>
            <p:ph idx="1"/>
          </p:nvPr>
        </p:nvSpPr>
        <p:spPr>
          <a:xfrm>
            <a:off x="609600" y="1371600"/>
            <a:ext cx="8077200" cy="1447800"/>
          </a:xfrm>
        </p:spPr>
        <p:txBody>
          <a:bodyPr/>
          <a:lstStyle/>
          <a:p>
            <a:r>
              <a:rPr lang="en-US" sz="2400" b="1" dirty="0" smtClean="0">
                <a:solidFill>
                  <a:schemeClr val="tx1">
                    <a:lumMod val="65000"/>
                    <a:lumOff val="35000"/>
                  </a:schemeClr>
                </a:solidFill>
                <a:latin typeface="+mj-lt"/>
              </a:rPr>
              <a:t>All of the different environments on our planet make up what we call the </a:t>
            </a:r>
            <a:r>
              <a:rPr lang="en-US" sz="2400" b="1" i="1" dirty="0" smtClean="0">
                <a:solidFill>
                  <a:schemeClr val="tx1">
                    <a:lumMod val="65000"/>
                    <a:lumOff val="35000"/>
                  </a:schemeClr>
                </a:solidFill>
                <a:latin typeface="+mj-lt"/>
              </a:rPr>
              <a:t>biosphere</a:t>
            </a:r>
            <a:r>
              <a:rPr lang="en-US" sz="2400" b="1" dirty="0" smtClean="0">
                <a:solidFill>
                  <a:schemeClr val="tx1">
                    <a:lumMod val="65000"/>
                    <a:lumOff val="35000"/>
                  </a:schemeClr>
                </a:solidFill>
                <a:latin typeface="+mj-lt"/>
              </a:rPr>
              <a:t>, literally the “sphere of life”.</a:t>
            </a:r>
          </a:p>
          <a:p>
            <a:r>
              <a:rPr lang="en-US" sz="2400" b="1" dirty="0" smtClean="0">
                <a:latin typeface="+mj-lt"/>
              </a:rPr>
              <a:t>This term refers to all the places on Earth </a:t>
            </a:r>
            <a:r>
              <a:rPr lang="en-US" sz="2400" b="1" u="sng" dirty="0" smtClean="0">
                <a:latin typeface="+mj-lt"/>
              </a:rPr>
              <a:t>where </a:t>
            </a:r>
            <a:r>
              <a:rPr lang="en-US" sz="2400" b="1" u="sng" dirty="0">
                <a:latin typeface="+mj-lt"/>
              </a:rPr>
              <a:t>life </a:t>
            </a:r>
            <a:r>
              <a:rPr lang="en-US" sz="2400" b="1" u="sng" dirty="0" smtClean="0">
                <a:latin typeface="+mj-lt"/>
              </a:rPr>
              <a:t>exists</a:t>
            </a:r>
            <a:r>
              <a:rPr lang="en-US" sz="2400" b="1" dirty="0" smtClean="0">
                <a:latin typeface="+mj-lt"/>
              </a:rPr>
              <a:t>.</a:t>
            </a:r>
          </a:p>
          <a:p>
            <a:pPr marL="0" indent="0">
              <a:buNone/>
            </a:pPr>
            <a:endParaRPr lang="en-US" sz="2400" b="1" dirty="0">
              <a:latin typeface="+mj-lt"/>
            </a:endParaRPr>
          </a:p>
        </p:txBody>
      </p:sp>
      <p:sp>
        <p:nvSpPr>
          <p:cNvPr id="7" name="TextBox 6"/>
          <p:cNvSpPr txBox="1"/>
          <p:nvPr/>
        </p:nvSpPr>
        <p:spPr>
          <a:xfrm>
            <a:off x="1981200" y="381000"/>
            <a:ext cx="50292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Biosphere</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8" name="Oval 7"/>
          <p:cNvSpPr/>
          <p:nvPr/>
        </p:nvSpPr>
        <p:spPr>
          <a:xfrm>
            <a:off x="4724400" y="2840742"/>
            <a:ext cx="3962400" cy="37338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3450342"/>
            <a:ext cx="1981200" cy="1828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5181600" y="3450342"/>
            <a:ext cx="1981200" cy="1828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5715000" y="4440942"/>
            <a:ext cx="1981200" cy="1828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5486400" y="3755142"/>
            <a:ext cx="700833" cy="523220"/>
          </a:xfrm>
          <a:prstGeom prst="rect">
            <a:avLst/>
          </a:prstGeom>
        </p:spPr>
        <p:txBody>
          <a:bodyPr wrap="none">
            <a:spAutoFit/>
          </a:bodyPr>
          <a:lstStyle/>
          <a:p>
            <a:r>
              <a:rPr lang="en-US" sz="2800" b="1" dirty="0" smtClean="0">
                <a:solidFill>
                  <a:srgbClr val="FFFF00"/>
                </a:solidFill>
                <a:effectLst>
                  <a:outerShdw blurRad="38100" dist="38100" dir="2700000" algn="tl">
                    <a:srgbClr val="000000">
                      <a:alpha val="43137"/>
                    </a:srgbClr>
                  </a:outerShdw>
                </a:effectLst>
                <a:latin typeface="Calibri"/>
              </a:rPr>
              <a:t>AIR</a:t>
            </a:r>
            <a:endParaRPr lang="en-US" sz="2800" dirty="0">
              <a:solidFill>
                <a:srgbClr val="FFFF00"/>
              </a:solidFill>
            </a:endParaRPr>
          </a:p>
        </p:txBody>
      </p:sp>
      <p:sp>
        <p:nvSpPr>
          <p:cNvPr id="13" name="Rectangle 12"/>
          <p:cNvSpPr/>
          <p:nvPr/>
        </p:nvSpPr>
        <p:spPr>
          <a:xfrm>
            <a:off x="7123178" y="4048780"/>
            <a:ext cx="1237775" cy="523220"/>
          </a:xfrm>
          <a:prstGeom prst="rect">
            <a:avLst/>
          </a:prstGeom>
        </p:spPr>
        <p:txBody>
          <a:bodyPr wrap="none">
            <a:spAutoFit/>
          </a:bodyPr>
          <a:lstStyle/>
          <a:p>
            <a:r>
              <a:rPr lang="en-US" sz="2800" b="1" dirty="0" smtClean="0">
                <a:solidFill>
                  <a:srgbClr val="FFFF00"/>
                </a:solidFill>
                <a:effectLst>
                  <a:outerShdw blurRad="38100" dist="38100" dir="2700000" algn="tl">
                    <a:srgbClr val="000000">
                      <a:alpha val="43137"/>
                    </a:srgbClr>
                  </a:outerShdw>
                </a:effectLst>
                <a:latin typeface="Calibri"/>
              </a:rPr>
              <a:t>WATER</a:t>
            </a:r>
            <a:endParaRPr lang="en-US" sz="2800" dirty="0">
              <a:solidFill>
                <a:srgbClr val="FFFF00"/>
              </a:solidFill>
            </a:endParaRPr>
          </a:p>
        </p:txBody>
      </p:sp>
      <p:sp>
        <p:nvSpPr>
          <p:cNvPr id="14" name="Rectangle 13"/>
          <p:cNvSpPr/>
          <p:nvPr/>
        </p:nvSpPr>
        <p:spPr>
          <a:xfrm>
            <a:off x="6215219" y="5279142"/>
            <a:ext cx="1018227" cy="523220"/>
          </a:xfrm>
          <a:prstGeom prst="rect">
            <a:avLst/>
          </a:prstGeom>
        </p:spPr>
        <p:txBody>
          <a:bodyPr wrap="none">
            <a:spAutoFit/>
          </a:bodyPr>
          <a:lstStyle/>
          <a:p>
            <a:pPr algn="ctr"/>
            <a:r>
              <a:rPr lang="en-US" sz="2800" b="1" dirty="0" smtClean="0">
                <a:solidFill>
                  <a:srgbClr val="FFFF00"/>
                </a:solidFill>
                <a:effectLst>
                  <a:outerShdw blurRad="38100" dist="38100" dir="2700000" algn="tl">
                    <a:srgbClr val="000000">
                      <a:alpha val="43137"/>
                    </a:srgbClr>
                  </a:outerShdw>
                </a:effectLst>
                <a:latin typeface="Calibri"/>
              </a:rPr>
              <a:t>LAND</a:t>
            </a:r>
          </a:p>
        </p:txBody>
      </p:sp>
      <p:cxnSp>
        <p:nvCxnSpPr>
          <p:cNvPr id="16" name="Straight Arrow Connector 15"/>
          <p:cNvCxnSpPr/>
          <p:nvPr/>
        </p:nvCxnSpPr>
        <p:spPr>
          <a:xfrm flipV="1">
            <a:off x="3057525" y="4016752"/>
            <a:ext cx="2428875" cy="879098"/>
          </a:xfrm>
          <a:prstGeom prst="straightConnector1">
            <a:avLst/>
          </a:prstGeom>
          <a:ln w="57150" cap="rnd">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1"/>
          </p:cNvCxnSpPr>
          <p:nvPr/>
        </p:nvCxnSpPr>
        <p:spPr>
          <a:xfrm flipV="1">
            <a:off x="3124200" y="4310390"/>
            <a:ext cx="3998978" cy="1033790"/>
          </a:xfrm>
          <a:prstGeom prst="straightConnector1">
            <a:avLst/>
          </a:prstGeom>
          <a:ln w="57150" cap="rnd">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48000" y="5507742"/>
            <a:ext cx="3200400" cy="292983"/>
          </a:xfrm>
          <a:prstGeom prst="straightConnector1">
            <a:avLst/>
          </a:prstGeom>
          <a:ln w="57150" cap="rnd">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71547" y="2819400"/>
            <a:ext cx="1672253" cy="630942"/>
          </a:xfrm>
          <a:prstGeom prst="rect">
            <a:avLst/>
          </a:prstGeom>
        </p:spPr>
        <p:txBody>
          <a:bodyPr wrap="none">
            <a:spAutoFit/>
          </a:bodyPr>
          <a:lstStyle/>
          <a:p>
            <a:r>
              <a:rPr lang="en-US" sz="3500" b="1" dirty="0" smtClean="0">
                <a:solidFill>
                  <a:srgbClr val="7030A0"/>
                </a:solidFill>
                <a:effectLst>
                  <a:outerShdw blurRad="38100" dist="38100" dir="2700000" algn="tl">
                    <a:srgbClr val="000000">
                      <a:alpha val="43137"/>
                    </a:srgbClr>
                  </a:outerShdw>
                </a:effectLst>
                <a:latin typeface="Calibri"/>
              </a:rPr>
              <a:t>ALL LIFE</a:t>
            </a:r>
            <a:endParaRPr lang="en-US" sz="3500" dirty="0">
              <a:solidFill>
                <a:srgbClr val="7030A0"/>
              </a:solidFill>
            </a:endParaRPr>
          </a:p>
        </p:txBody>
      </p:sp>
      <p:sp>
        <p:nvSpPr>
          <p:cNvPr id="22" name="TextBox 21"/>
          <p:cNvSpPr txBox="1"/>
          <p:nvPr/>
        </p:nvSpPr>
        <p:spPr>
          <a:xfrm>
            <a:off x="1295400" y="6076890"/>
            <a:ext cx="3276600" cy="400110"/>
          </a:xfrm>
          <a:prstGeom prst="rect">
            <a:avLst/>
          </a:prstGeom>
          <a:noFill/>
        </p:spPr>
        <p:txBody>
          <a:bodyPr wrap="square" rtlCol="0">
            <a:spAutoFit/>
          </a:bodyPr>
          <a:lstStyle/>
          <a:p>
            <a:pPr algn="ctr"/>
            <a:r>
              <a:rPr lang="en-US" sz="2000" b="1" dirty="0" smtClean="0">
                <a:solidFill>
                  <a:schemeClr val="tx1">
                    <a:lumMod val="50000"/>
                    <a:lumOff val="50000"/>
                  </a:schemeClr>
                </a:solidFill>
                <a:effectLst>
                  <a:outerShdw blurRad="38100" dist="38100" dir="2700000" algn="tl">
                    <a:srgbClr val="000000">
                      <a:alpha val="43137"/>
                    </a:srgbClr>
                  </a:outerShdw>
                </a:effectLst>
                <a:latin typeface="+mj-lt"/>
              </a:rPr>
              <a:t>(</a:t>
            </a:r>
            <a:r>
              <a:rPr lang="en-US" sz="2000" b="1" i="1" dirty="0" err="1" smtClean="0">
                <a:solidFill>
                  <a:schemeClr val="tx1">
                    <a:lumMod val="50000"/>
                    <a:lumOff val="50000"/>
                  </a:schemeClr>
                </a:solidFill>
                <a:effectLst>
                  <a:outerShdw blurRad="38100" dist="38100" dir="2700000" algn="tl">
                    <a:srgbClr val="000000">
                      <a:alpha val="43137"/>
                    </a:srgbClr>
                  </a:outerShdw>
                </a:effectLst>
                <a:latin typeface="+mj-lt"/>
              </a:rPr>
              <a:t>Litho</a:t>
            </a:r>
            <a:r>
              <a:rPr lang="en-US" sz="2000" b="1" dirty="0" smtClean="0">
                <a:solidFill>
                  <a:schemeClr val="tx1">
                    <a:lumMod val="50000"/>
                    <a:lumOff val="50000"/>
                  </a:schemeClr>
                </a:solidFill>
                <a:effectLst>
                  <a:outerShdw blurRad="38100" dist="38100" dir="2700000" algn="tl">
                    <a:srgbClr val="000000">
                      <a:alpha val="43137"/>
                    </a:srgbClr>
                  </a:outerShdw>
                </a:effectLst>
                <a:latin typeface="+mj-lt"/>
              </a:rPr>
              <a:t> means “rock”.)</a:t>
            </a:r>
            <a:endParaRPr lang="en-US" sz="2000" b="1" dirty="0">
              <a:solidFill>
                <a:schemeClr val="tx1">
                  <a:lumMod val="50000"/>
                  <a:lumOff val="50000"/>
                </a:schemeClr>
              </a:solidFill>
              <a:effectLst>
                <a:outerShdw blurRad="38100" dist="38100" dir="2700000" algn="tl">
                  <a:srgbClr val="000000">
                    <a:alpha val="43137"/>
                  </a:srgbClr>
                </a:outerShdw>
              </a:effectLst>
              <a:latin typeface="+mj-lt"/>
            </a:endParaRPr>
          </a:p>
        </p:txBody>
      </p:sp>
      <p:sp>
        <p:nvSpPr>
          <p:cNvPr id="18" name="Action Button: Home 17">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92310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1000"/>
                                        <p:tgtEl>
                                          <p:spTgt spid="15">
                                            <p:txEl>
                                              <p:pRg st="1" end="1"/>
                                            </p:txEl>
                                          </p:spTgt>
                                        </p:tgtEl>
                                      </p:cBhvr>
                                    </p:animEffect>
                                    <p:anim calcmode="lin" valueType="num">
                                      <p:cBhvr>
                                        <p:cTn id="2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1000"/>
                                        <p:tgtEl>
                                          <p:spTgt spid="15">
                                            <p:txEl>
                                              <p:pRg st="2" end="2"/>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1500"/>
                                        <p:tgtEl>
                                          <p:spTgt spid="15">
                                            <p:txEl>
                                              <p:pRg st="3" end="3"/>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500"/>
                                        <p:tgtEl>
                                          <p:spTgt spid="9"/>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500"/>
                                        <p:tgtEl>
                                          <p:spTgt spid="13"/>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1000"/>
                                        <p:tgtEl>
                                          <p:spTgt spid="16"/>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1000"/>
                                        <p:tgtEl>
                                          <p:spTgt spid="17"/>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1267" grpId="0" build="p" autoUpdateAnimBg="0"/>
      <p:bldP spid="9" grpId="0" animBg="1"/>
      <p:bldP spid="10" grpId="0" animBg="1"/>
      <p:bldP spid="11" grpId="0" animBg="1"/>
      <p:bldP spid="12" grpId="0"/>
      <p:bldP spid="13" grpId="0"/>
      <p:bldP spid="14"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84537"/>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Ecological Succession</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1026" name="Picture 2" descr="http://ykonline.yksd.com/distanceedcourses/Courses/Biology/lessons/FourthQuarter/Chapter%2012/12-1/images/succession.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2276962" y="1600200"/>
            <a:ext cx="6539235" cy="5257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027"/>
          <p:cNvSpPr txBox="1">
            <a:spLocks noChangeArrowheads="1"/>
          </p:cNvSpPr>
          <p:nvPr/>
        </p:nvSpPr>
        <p:spPr bwMode="auto">
          <a:xfrm>
            <a:off x="485775" y="1676400"/>
            <a:ext cx="4772025"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Tx/>
              <a:buNone/>
            </a:pPr>
            <a:r>
              <a:rPr lang="en-US" sz="2000" b="1" dirty="0" smtClean="0">
                <a:solidFill>
                  <a:srgbClr val="002060"/>
                </a:solidFill>
                <a:effectLst>
                  <a:outerShdw blurRad="38100" dist="38100" dir="2700000" algn="tl">
                    <a:srgbClr val="000000">
                      <a:alpha val="43137"/>
                    </a:srgbClr>
                  </a:outerShdw>
                </a:effectLst>
                <a:latin typeface="+mj-lt"/>
              </a:rPr>
              <a:t>Strong ecosystems take a very long time to be colonized and have all its potential niches “filled in”, which we call a          </a:t>
            </a:r>
            <a:r>
              <a:rPr lang="en-US" sz="2000" b="1" i="1" dirty="0" smtClean="0">
                <a:solidFill>
                  <a:srgbClr val="002060"/>
                </a:solidFill>
                <a:effectLst>
                  <a:outerShdw blurRad="38100" dist="38100" dir="2700000" algn="tl">
                    <a:srgbClr val="000000">
                      <a:alpha val="43137"/>
                    </a:srgbClr>
                  </a:outerShdw>
                </a:effectLst>
                <a:latin typeface="+mj-lt"/>
              </a:rPr>
              <a:t>climax community</a:t>
            </a:r>
            <a:r>
              <a:rPr lang="en-US" sz="2000" b="1" dirty="0" smtClean="0">
                <a:solidFill>
                  <a:srgbClr val="002060"/>
                </a:solidFill>
                <a:effectLst>
                  <a:outerShdw blurRad="38100" dist="38100" dir="2700000" algn="tl">
                    <a:srgbClr val="000000">
                      <a:alpha val="43137"/>
                    </a:srgbClr>
                  </a:outerShdw>
                </a:effectLst>
                <a:latin typeface="+mj-lt"/>
              </a:rPr>
              <a:t>.</a:t>
            </a:r>
            <a:endParaRPr lang="en-US" sz="2000" b="1" dirty="0">
              <a:solidFill>
                <a:srgbClr val="002060"/>
              </a:solidFill>
              <a:effectLst>
                <a:outerShdw blurRad="38100" dist="38100" dir="2700000" algn="tl">
                  <a:srgbClr val="000000">
                    <a:alpha val="43137"/>
                  </a:srgbClr>
                </a:outerShdw>
              </a:effectLst>
              <a:latin typeface="+mj-lt"/>
            </a:endParaRPr>
          </a:p>
        </p:txBody>
      </p:sp>
      <p:sp>
        <p:nvSpPr>
          <p:cNvPr id="8" name="Rectangle 1027"/>
          <p:cNvSpPr txBox="1">
            <a:spLocks noChangeArrowheads="1"/>
          </p:cNvSpPr>
          <p:nvPr/>
        </p:nvSpPr>
        <p:spPr bwMode="auto">
          <a:xfrm>
            <a:off x="457201" y="2971800"/>
            <a:ext cx="4190999"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Tx/>
              <a:buNone/>
            </a:pPr>
            <a:r>
              <a:rPr lang="en-US" sz="2000" b="1" dirty="0" smtClean="0">
                <a:solidFill>
                  <a:srgbClr val="7030A0"/>
                </a:solidFill>
                <a:effectLst>
                  <a:outerShdw blurRad="38100" dist="38100" dir="2700000" algn="tl">
                    <a:srgbClr val="000000">
                      <a:alpha val="43137"/>
                    </a:srgbClr>
                  </a:outerShdw>
                </a:effectLst>
                <a:latin typeface="+mj-lt"/>
              </a:rPr>
              <a:t>This process of organisms essentially building a new ecosystem from the ground up is called </a:t>
            </a:r>
            <a:r>
              <a:rPr lang="en-US" sz="2000" b="1" i="1" u="sng" dirty="0" smtClean="0">
                <a:solidFill>
                  <a:srgbClr val="7030A0"/>
                </a:solidFill>
                <a:effectLst>
                  <a:outerShdw blurRad="38100" dist="38100" dir="2700000" algn="tl">
                    <a:srgbClr val="000000">
                      <a:alpha val="43137"/>
                    </a:srgbClr>
                  </a:outerShdw>
                </a:effectLst>
                <a:latin typeface="+mj-lt"/>
              </a:rPr>
              <a:t>ecological succession</a:t>
            </a:r>
            <a:r>
              <a:rPr lang="en-US" sz="2000" b="1" dirty="0" smtClean="0">
                <a:solidFill>
                  <a:srgbClr val="7030A0"/>
                </a:solidFill>
                <a:effectLst>
                  <a:outerShdw blurRad="38100" dist="38100" dir="2700000" algn="tl">
                    <a:srgbClr val="000000">
                      <a:alpha val="43137"/>
                    </a:srgbClr>
                  </a:outerShdw>
                </a:effectLst>
                <a:latin typeface="+mj-lt"/>
              </a:rPr>
              <a:t>.</a:t>
            </a:r>
            <a:endParaRPr lang="en-US" sz="2000" b="1" dirty="0">
              <a:solidFill>
                <a:srgbClr val="7030A0"/>
              </a:solidFill>
              <a:effectLst>
                <a:outerShdw blurRad="38100" dist="38100" dir="2700000" algn="tl">
                  <a:srgbClr val="000000">
                    <a:alpha val="43137"/>
                  </a:srgbClr>
                </a:outerShdw>
              </a:effectLst>
              <a:latin typeface="+mj-lt"/>
            </a:endParaRPr>
          </a:p>
        </p:txBody>
      </p:sp>
      <p:sp>
        <p:nvSpPr>
          <p:cNvPr id="6" name="Rounded Rectangle 5"/>
          <p:cNvSpPr/>
          <p:nvPr/>
        </p:nvSpPr>
        <p:spPr>
          <a:xfrm>
            <a:off x="838200" y="4419600"/>
            <a:ext cx="2819400" cy="1219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mj-lt"/>
              </a:rPr>
              <a:t>Starting from scratch, this can take thousands or even millions of years!</a:t>
            </a:r>
            <a:endParaRPr lang="en-US"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57570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84537"/>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Secondary Succession</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50" name="Picture 2" descr="http://1.bp.blogspot.com/-7getBwvcDbg/UGNI1Z0ohJI/AAAAAAAAGlk/1KHWhFJAxCM/s1600/10.+succession_3.jpe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43000" y="2971800"/>
            <a:ext cx="6781800" cy="26860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Rectangle 1027"/>
          <p:cNvSpPr txBox="1">
            <a:spLocks noChangeArrowheads="1"/>
          </p:cNvSpPr>
          <p:nvPr/>
        </p:nvSpPr>
        <p:spPr bwMode="auto">
          <a:xfrm>
            <a:off x="661987" y="1676400"/>
            <a:ext cx="7948613"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Tx/>
              <a:buNone/>
            </a:pPr>
            <a:r>
              <a:rPr lang="en-US" sz="2200" b="1" dirty="0" smtClean="0">
                <a:solidFill>
                  <a:srgbClr val="FF0000"/>
                </a:solidFill>
                <a:effectLst>
                  <a:outerShdw blurRad="38100" dist="38100" dir="2700000" algn="tl">
                    <a:srgbClr val="000000">
                      <a:alpha val="43137"/>
                    </a:srgbClr>
                  </a:outerShdw>
                </a:effectLst>
                <a:latin typeface="+mj-lt"/>
              </a:rPr>
              <a:t>When an earlier ecosystem is wiped out, a new one will gradually form in its place, and this process happens much quicker because soil and some tiny organisms are already present.</a:t>
            </a:r>
            <a:endParaRPr lang="en-US" sz="2200" b="1" dirty="0">
              <a:solidFill>
                <a:srgbClr val="FF0000"/>
              </a:solidFill>
              <a:effectLst>
                <a:outerShdw blurRad="38100" dist="38100" dir="2700000" algn="tl">
                  <a:srgbClr val="000000">
                    <a:alpha val="43137"/>
                  </a:srgbClr>
                </a:outerShdw>
              </a:effectLst>
              <a:latin typeface="+mj-lt"/>
            </a:endParaRPr>
          </a:p>
        </p:txBody>
      </p:sp>
      <p:sp>
        <p:nvSpPr>
          <p:cNvPr id="8" name="Rectangle 1027"/>
          <p:cNvSpPr txBox="1">
            <a:spLocks noChangeArrowheads="1"/>
          </p:cNvSpPr>
          <p:nvPr/>
        </p:nvSpPr>
        <p:spPr bwMode="auto">
          <a:xfrm>
            <a:off x="1066800" y="5657851"/>
            <a:ext cx="6934200" cy="742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Tx/>
              <a:buNone/>
            </a:pPr>
            <a:r>
              <a:rPr lang="en-US" sz="3200" b="1" dirty="0" smtClean="0">
                <a:solidFill>
                  <a:srgbClr val="00B0F0"/>
                </a:solidFill>
                <a:effectLst>
                  <a:outerShdw blurRad="38100" dist="38100" dir="2700000" algn="tl">
                    <a:srgbClr val="000000">
                      <a:alpha val="43137"/>
                    </a:srgbClr>
                  </a:outerShdw>
                </a:effectLst>
                <a:latin typeface="+mj-lt"/>
              </a:rPr>
              <a:t>This is called </a:t>
            </a:r>
            <a:r>
              <a:rPr lang="en-US" sz="3200" b="1" i="1" dirty="0" smtClean="0">
                <a:solidFill>
                  <a:srgbClr val="00B0F0"/>
                </a:solidFill>
                <a:effectLst>
                  <a:outerShdw blurRad="38100" dist="38100" dir="2700000" algn="tl">
                    <a:srgbClr val="000000">
                      <a:alpha val="43137"/>
                    </a:srgbClr>
                  </a:outerShdw>
                </a:effectLst>
                <a:latin typeface="+mj-lt"/>
              </a:rPr>
              <a:t>secondary succession</a:t>
            </a:r>
            <a:r>
              <a:rPr lang="en-US" sz="3200" b="1" dirty="0" smtClean="0">
                <a:solidFill>
                  <a:srgbClr val="00B0F0"/>
                </a:solidFill>
                <a:effectLst>
                  <a:outerShdw blurRad="38100" dist="38100" dir="2700000" algn="tl">
                    <a:srgbClr val="000000">
                      <a:alpha val="43137"/>
                    </a:srgbClr>
                  </a:outerShdw>
                </a:effectLst>
                <a:latin typeface="+mj-lt"/>
              </a:rPr>
              <a:t>.</a:t>
            </a:r>
            <a:endParaRPr lang="en-US" sz="3200" b="1" dirty="0">
              <a:solidFill>
                <a:srgbClr val="00B0F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268563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2.layoutsparks.com/1/93234/baby-mermaid-coral-reef.jpg"/>
          <p:cNvPicPr>
            <a:picLocks noChangeAspect="1" noChangeArrowheads="1"/>
          </p:cNvPicPr>
          <p:nvPr/>
        </p:nvPicPr>
        <p:blipFill rotWithShape="1">
          <a:blip r:embed="rId2" cstate="print"/>
          <a:srcRect r="19621"/>
          <a:stretch/>
        </p:blipFill>
        <p:spPr bwMode="auto">
          <a:xfrm>
            <a:off x="5562600" y="1600200"/>
            <a:ext cx="3021614"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04800" y="632936"/>
            <a:ext cx="8610600" cy="738664"/>
          </a:xfrm>
          <a:prstGeom prst="rect">
            <a:avLst/>
          </a:prstGeom>
          <a:noFill/>
        </p:spPr>
        <p:txBody>
          <a:bodyPr wrap="square">
            <a:spAutoFit/>
          </a:bodyPr>
          <a:lstStyle/>
          <a:p>
            <a:pPr algn="ctr" fontAlgn="auto">
              <a:spcBef>
                <a:spcPts val="0"/>
              </a:spcBef>
              <a:spcAft>
                <a:spcPts val="0"/>
              </a:spcAft>
              <a:defRPr/>
            </a:pPr>
            <a:r>
              <a:rPr lang="en-US" sz="4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Maintaining Healthy Ecosystems</a:t>
            </a:r>
            <a:endParaRPr lang="en-US" sz="4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8" name="Rectangle 1027"/>
          <p:cNvSpPr txBox="1">
            <a:spLocks noChangeArrowheads="1"/>
          </p:cNvSpPr>
          <p:nvPr/>
        </p:nvSpPr>
        <p:spPr bwMode="auto">
          <a:xfrm>
            <a:off x="228600" y="1447800"/>
            <a:ext cx="513319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spcAft>
                <a:spcPts val="1000"/>
              </a:spcAft>
              <a:buClrTx/>
            </a:pPr>
            <a:r>
              <a:rPr lang="en-US" sz="2000" b="1" dirty="0" smtClean="0">
                <a:solidFill>
                  <a:srgbClr val="7030A0"/>
                </a:solidFill>
                <a:effectLst>
                  <a:outerShdw blurRad="38100" dist="38100" dir="2700000" algn="tl">
                    <a:srgbClr val="000000">
                      <a:alpha val="43137"/>
                    </a:srgbClr>
                  </a:outerShdw>
                </a:effectLst>
                <a:latin typeface="+mj-lt"/>
              </a:rPr>
              <a:t>Because of these “coevolved” relationships, completely different species rely heavily on each other for their mutual survival. </a:t>
            </a:r>
            <a:endParaRPr lang="en-US" sz="2000" b="1" dirty="0">
              <a:solidFill>
                <a:srgbClr val="7030A0"/>
              </a:solidFill>
              <a:effectLst>
                <a:outerShdw blurRad="38100" dist="38100" dir="2700000" algn="tl">
                  <a:srgbClr val="000000">
                    <a:alpha val="43137"/>
                  </a:srgbClr>
                </a:outerShdw>
              </a:effectLst>
              <a:latin typeface="+mj-lt"/>
            </a:endParaRPr>
          </a:p>
          <a:p>
            <a:pPr>
              <a:spcBef>
                <a:spcPts val="0"/>
              </a:spcBef>
              <a:spcAft>
                <a:spcPts val="1000"/>
              </a:spcAft>
              <a:buClrTx/>
            </a:pPr>
            <a:r>
              <a:rPr lang="en-US" sz="2000" b="1" dirty="0" smtClean="0">
                <a:solidFill>
                  <a:srgbClr val="002060"/>
                </a:solidFill>
                <a:effectLst>
                  <a:outerShdw blurRad="38100" dist="38100" dir="2700000" algn="tl">
                    <a:srgbClr val="000000">
                      <a:alpha val="43137"/>
                    </a:srgbClr>
                  </a:outerShdw>
                </a:effectLst>
                <a:latin typeface="+mj-lt"/>
              </a:rPr>
              <a:t>The more complex interactions there are, the </a:t>
            </a:r>
            <a:r>
              <a:rPr lang="en-US" sz="2000" b="1" u="sng" dirty="0" smtClean="0">
                <a:solidFill>
                  <a:srgbClr val="002060"/>
                </a:solidFill>
                <a:effectLst>
                  <a:outerShdw blurRad="38100" dist="38100" dir="2700000" algn="tl">
                    <a:srgbClr val="000000">
                      <a:alpha val="43137"/>
                    </a:srgbClr>
                  </a:outerShdw>
                </a:effectLst>
                <a:latin typeface="+mj-lt"/>
              </a:rPr>
              <a:t>greater the biodiversity</a:t>
            </a:r>
            <a:r>
              <a:rPr lang="en-US" sz="2000" b="1" dirty="0" smtClean="0">
                <a:solidFill>
                  <a:srgbClr val="002060"/>
                </a:solidFill>
                <a:effectLst>
                  <a:outerShdw blurRad="38100" dist="38100" dir="2700000" algn="tl">
                    <a:srgbClr val="000000">
                      <a:alpha val="43137"/>
                    </a:srgbClr>
                  </a:outerShdw>
                </a:effectLst>
                <a:latin typeface="+mj-lt"/>
              </a:rPr>
              <a:t>, and the </a:t>
            </a:r>
            <a:r>
              <a:rPr lang="en-US" sz="2000" b="1" u="sng" dirty="0" smtClean="0">
                <a:solidFill>
                  <a:srgbClr val="002060"/>
                </a:solidFill>
                <a:effectLst>
                  <a:outerShdw blurRad="38100" dist="38100" dir="2700000" algn="tl">
                    <a:srgbClr val="000000">
                      <a:alpha val="43137"/>
                    </a:srgbClr>
                  </a:outerShdw>
                </a:effectLst>
                <a:latin typeface="+mj-lt"/>
              </a:rPr>
              <a:t>healthier the ecosystem</a:t>
            </a:r>
            <a:r>
              <a:rPr lang="en-US" sz="2000" b="1" dirty="0" smtClean="0">
                <a:solidFill>
                  <a:srgbClr val="002060"/>
                </a:solidFill>
                <a:effectLst>
                  <a:outerShdw blurRad="38100" dist="38100" dir="2700000" algn="tl">
                    <a:srgbClr val="000000">
                      <a:alpha val="43137"/>
                    </a:srgbClr>
                  </a:outerShdw>
                </a:effectLst>
                <a:latin typeface="+mj-lt"/>
              </a:rPr>
              <a:t>.</a:t>
            </a:r>
          </a:p>
          <a:p>
            <a:pPr>
              <a:spcBef>
                <a:spcPts val="0"/>
              </a:spcBef>
              <a:spcAft>
                <a:spcPts val="1000"/>
              </a:spcAft>
              <a:buClrTx/>
            </a:pPr>
            <a:r>
              <a:rPr lang="en-US" sz="2000" b="1" dirty="0" smtClean="0">
                <a:solidFill>
                  <a:srgbClr val="7030A0"/>
                </a:solidFill>
                <a:effectLst>
                  <a:outerShdw blurRad="38100" dist="38100" dir="2700000" algn="tl">
                    <a:srgbClr val="000000">
                      <a:alpha val="43137"/>
                    </a:srgbClr>
                  </a:outerShdw>
                </a:effectLst>
                <a:latin typeface="+mj-lt"/>
              </a:rPr>
              <a:t>Changes that directly affect or harm one factor of an ecosystem almost always have </a:t>
            </a:r>
            <a:r>
              <a:rPr lang="en-US" sz="2000" b="1" u="sng" dirty="0" smtClean="0">
                <a:solidFill>
                  <a:srgbClr val="7030A0"/>
                </a:solidFill>
                <a:effectLst>
                  <a:outerShdw blurRad="38100" dist="38100" dir="2700000" algn="tl">
                    <a:srgbClr val="000000">
                      <a:alpha val="43137"/>
                    </a:srgbClr>
                  </a:outerShdw>
                </a:effectLst>
                <a:latin typeface="+mj-lt"/>
              </a:rPr>
              <a:t>unforeseen consequences</a:t>
            </a:r>
            <a:r>
              <a:rPr lang="en-US" sz="2000" b="1" dirty="0" smtClean="0">
                <a:solidFill>
                  <a:srgbClr val="7030A0"/>
                </a:solidFill>
                <a:effectLst>
                  <a:outerShdw blurRad="38100" dist="38100" dir="2700000" algn="tl">
                    <a:srgbClr val="000000">
                      <a:alpha val="43137"/>
                    </a:srgbClr>
                  </a:outerShdw>
                </a:effectLst>
                <a:latin typeface="+mj-lt"/>
              </a:rPr>
              <a:t> for many species.</a:t>
            </a:r>
            <a:endParaRPr lang="en-US" sz="2000" b="1" dirty="0">
              <a:solidFill>
                <a:srgbClr val="7030A0"/>
              </a:solidFill>
              <a:effectLst>
                <a:outerShdw blurRad="38100" dist="38100" dir="2700000" algn="tl">
                  <a:srgbClr val="000000">
                    <a:alpha val="43137"/>
                  </a:srgbClr>
                </a:outerShdw>
              </a:effectLst>
              <a:latin typeface="+mj-lt"/>
            </a:endParaRPr>
          </a:p>
        </p:txBody>
      </p:sp>
      <p:sp>
        <p:nvSpPr>
          <p:cNvPr id="10" name="Rounded Rectangle 9"/>
          <p:cNvSpPr/>
          <p:nvPr/>
        </p:nvSpPr>
        <p:spPr>
          <a:xfrm>
            <a:off x="790574" y="4838700"/>
            <a:ext cx="5610226" cy="1028700"/>
          </a:xfrm>
          <a:prstGeom prst="round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ts val="0"/>
              </a:spcBef>
              <a:spcAft>
                <a:spcPts val="1000"/>
              </a:spcAft>
              <a:buClrTx/>
            </a:pPr>
            <a:r>
              <a:rPr lang="en-US" sz="2400" b="1" dirty="0">
                <a:solidFill>
                  <a:schemeClr val="bg1"/>
                </a:solidFill>
                <a:effectLst>
                  <a:outerShdw blurRad="38100" dist="38100" dir="2700000" algn="tl">
                    <a:srgbClr val="000000">
                      <a:alpha val="43137"/>
                    </a:srgbClr>
                  </a:outerShdw>
                </a:effectLst>
                <a:latin typeface="+mj-lt"/>
              </a:rPr>
              <a:t>If changes occur </a:t>
            </a:r>
            <a:r>
              <a:rPr lang="en-US" sz="2400" b="1" dirty="0" smtClean="0">
                <a:solidFill>
                  <a:schemeClr val="bg1"/>
                </a:solidFill>
                <a:effectLst>
                  <a:outerShdw blurRad="38100" dist="38100" dir="2700000" algn="tl">
                    <a:srgbClr val="000000">
                      <a:alpha val="43137"/>
                    </a:srgbClr>
                  </a:outerShdw>
                </a:effectLst>
                <a:latin typeface="+mj-lt"/>
              </a:rPr>
              <a:t>too </a:t>
            </a:r>
            <a:r>
              <a:rPr lang="en-US" sz="2400" b="1" dirty="0">
                <a:solidFill>
                  <a:schemeClr val="bg1"/>
                </a:solidFill>
                <a:effectLst>
                  <a:outerShdw blurRad="38100" dist="38100" dir="2700000" algn="tl">
                    <a:srgbClr val="000000">
                      <a:alpha val="43137"/>
                    </a:srgbClr>
                  </a:outerShdw>
                </a:effectLst>
                <a:latin typeface="+mj-lt"/>
              </a:rPr>
              <a:t>quickly for species to adapt, the result is often</a:t>
            </a:r>
            <a:r>
              <a:rPr lang="en-US" sz="2400" b="1" dirty="0" smtClean="0">
                <a:solidFill>
                  <a:schemeClr val="bg1"/>
                </a:solidFill>
                <a:effectLst>
                  <a:outerShdw blurRad="38100" dist="38100" dir="2700000" algn="tl">
                    <a:srgbClr val="000000">
                      <a:alpha val="43137"/>
                    </a:srgbClr>
                  </a:outerShdw>
                </a:effectLst>
                <a:latin typeface="+mj-lt"/>
              </a:rPr>
              <a:t>…</a:t>
            </a:r>
            <a:endParaRPr lang="en-US" sz="2400" b="1"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4267200" y="5105400"/>
            <a:ext cx="4572000" cy="1323439"/>
          </a:xfrm>
          <a:prstGeom prst="rect">
            <a:avLst/>
          </a:prstGeom>
          <a:noFill/>
          <a:effectLst>
            <a:innerShdw blurRad="63500" dist="50800" dir="13500000">
              <a:prstClr val="black">
                <a:alpha val="50000"/>
              </a:prstClr>
            </a:innerShdw>
          </a:effectLst>
        </p:spPr>
        <p:txBody>
          <a:bodyPr wrap="square" rtlCol="0">
            <a:spAutoFit/>
          </a:bodyPr>
          <a:lstStyle/>
          <a:p>
            <a:pPr algn="ctr"/>
            <a:r>
              <a:rPr lang="en-US" sz="8000" b="1" dirty="0" smtClean="0">
                <a:solidFill>
                  <a:srgbClr val="FFC000"/>
                </a:solidFill>
                <a:effectLst>
                  <a:outerShdw blurRad="50800" dist="50800" dir="2700000" algn="tl">
                    <a:srgbClr val="000000">
                      <a:alpha val="69000"/>
                    </a:srgbClr>
                  </a:outerShdw>
                </a:effectLst>
                <a:latin typeface="+mj-lt"/>
              </a:rPr>
              <a:t>Extinction</a:t>
            </a:r>
            <a:endParaRPr lang="en-US" sz="9600" b="1" dirty="0">
              <a:solidFill>
                <a:srgbClr val="FFC000"/>
              </a:solidFill>
              <a:effectLst>
                <a:outerShdw blurRad="50800" dist="50800" dir="2700000" algn="tl">
                  <a:srgbClr val="000000">
                    <a:alpha val="69000"/>
                  </a:srgbClr>
                </a:outerShdw>
              </a:effectLst>
              <a:latin typeface="+mj-lt"/>
            </a:endParaRPr>
          </a:p>
        </p:txBody>
      </p:sp>
      <p:sp>
        <p:nvSpPr>
          <p:cNvPr id="9" name="Action Button: Home 8">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7036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2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981200"/>
            <a:ext cx="5687410" cy="3733800"/>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u="sng" dirty="0" smtClean="0">
                <a:latin typeface="+mj-lt"/>
              </a:rPr>
              <a:t>Section 2 of 4</a:t>
            </a:r>
            <a:r>
              <a:rPr lang="en-US" sz="3600" b="1" dirty="0" smtClean="0">
                <a:latin typeface="+mj-lt"/>
              </a:rPr>
              <a:t>: </a:t>
            </a:r>
          </a:p>
          <a:p>
            <a:pPr algn="ctr"/>
            <a:r>
              <a:rPr lang="en-US" sz="8000" b="1" dirty="0" smtClean="0">
                <a:latin typeface="+mj-lt"/>
              </a:rPr>
              <a:t>Ecological Interactions</a:t>
            </a:r>
            <a:endParaRPr lang="en-US" sz="8000" b="1" dirty="0">
              <a:latin typeface="+mj-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Rounded Rectangle 5">
            <a:hlinkClick r:id="rId3" action="ppaction://hlinksldjump"/>
          </p:cNvPr>
          <p:cNvSpPr/>
          <p:nvPr/>
        </p:nvSpPr>
        <p:spPr>
          <a:xfrm>
            <a:off x="609600" y="914400"/>
            <a:ext cx="1718444" cy="685800"/>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1)  	What is Ecology?</a:t>
            </a:r>
          </a:p>
        </p:txBody>
      </p:sp>
      <p:sp>
        <p:nvSpPr>
          <p:cNvPr id="7" name="Rounded Rectangle 6"/>
          <p:cNvSpPr/>
          <p:nvPr/>
        </p:nvSpPr>
        <p:spPr>
          <a:xfrm>
            <a:off x="2556016" y="914400"/>
            <a:ext cx="1994962" cy="685800"/>
          </a:xfrm>
          <a:prstGeom prst="roundRect">
            <a:avLst/>
          </a:prstGeom>
          <a:solidFill>
            <a:schemeClr val="accent4"/>
          </a:solidFill>
          <a:ln>
            <a:solidFill>
              <a:srgbClr val="FFFF00"/>
            </a:solidFill>
          </a:ln>
          <a:effectLst>
            <a:glow rad="279400">
              <a:srgbClr val="FFFF66">
                <a:alpha val="79000"/>
              </a:srgbClr>
            </a:glow>
            <a:outerShdw blurRad="57150" dist="38100" dir="5400000" algn="ctr" rotWithShape="0">
              <a:schemeClr val="accent4">
                <a:shade val="9000"/>
                <a:satMod val="105000"/>
                <a:alpha val="48000"/>
              </a:schemeClr>
            </a:outerShdw>
          </a:effectLst>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2)  Ecological Interactions</a:t>
            </a:r>
          </a:p>
        </p:txBody>
      </p:sp>
      <p:sp>
        <p:nvSpPr>
          <p:cNvPr id="8" name="Rounded Rectangle 7">
            <a:hlinkClick r:id="rId4" action="ppaction://hlinksldjump"/>
          </p:cNvPr>
          <p:cNvSpPr/>
          <p:nvPr/>
        </p:nvSpPr>
        <p:spPr>
          <a:xfrm>
            <a:off x="4800600" y="914400"/>
            <a:ext cx="1676400" cy="685800"/>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3)  </a:t>
            </a:r>
            <a:r>
              <a:rPr lang="en-US" sz="2000" b="1" dirty="0" smtClean="0">
                <a:latin typeface="+mj-lt"/>
              </a:rPr>
              <a:t>Nutrient Cycles</a:t>
            </a:r>
            <a:endParaRPr lang="en-US" sz="2000" b="1" dirty="0">
              <a:latin typeface="+mj-lt"/>
            </a:endParaRPr>
          </a:p>
        </p:txBody>
      </p:sp>
    </p:spTree>
    <p:extLst>
      <p:ext uri="{BB962C8B-B14F-4D97-AF65-F5344CB8AC3E}">
        <p14:creationId xmlns:p14="http://schemas.microsoft.com/office/powerpoint/2010/main" xmlns="" val="2458251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Simple Food Chain</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2050" name="Picture 2" descr="http://mycozynook.com/37_08TwoFoodChains_5-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685800" y="1368928"/>
            <a:ext cx="1128717" cy="5260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Action Button: Home 5">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Box 6"/>
          <p:cNvSpPr txBox="1"/>
          <p:nvPr/>
        </p:nvSpPr>
        <p:spPr>
          <a:xfrm>
            <a:off x="1738317" y="5867400"/>
            <a:ext cx="2723956" cy="430887"/>
          </a:xfrm>
          <a:prstGeom prst="rect">
            <a:avLst/>
          </a:prstGeom>
          <a:noFill/>
        </p:spPr>
        <p:txBody>
          <a:bodyPr wrap="square" rtlCol="0">
            <a:spAutoFit/>
          </a:bodyPr>
          <a:lstStyle/>
          <a:p>
            <a:r>
              <a:rPr lang="en-US" sz="2200" b="1" dirty="0" smtClean="0">
                <a:solidFill>
                  <a:srgbClr val="FF0000"/>
                </a:solidFill>
                <a:effectLst>
                  <a:outerShdw blurRad="38100" dist="38100" dir="2700000" algn="tl">
                    <a:srgbClr val="000000">
                      <a:alpha val="43137"/>
                    </a:srgbClr>
                  </a:outerShdw>
                </a:effectLst>
                <a:latin typeface="+mj-lt"/>
              </a:rPr>
              <a:t>Producer </a:t>
            </a:r>
          </a:p>
        </p:txBody>
      </p:sp>
      <p:sp>
        <p:nvSpPr>
          <p:cNvPr id="9" name="TextBox 8"/>
          <p:cNvSpPr txBox="1"/>
          <p:nvPr/>
        </p:nvSpPr>
        <p:spPr>
          <a:xfrm>
            <a:off x="1765749" y="4800600"/>
            <a:ext cx="1486946" cy="430887"/>
          </a:xfrm>
          <a:prstGeom prst="rect">
            <a:avLst/>
          </a:prstGeom>
          <a:noFill/>
        </p:spPr>
        <p:txBody>
          <a:bodyPr wrap="square" rtlCol="0">
            <a:spAutoFit/>
          </a:bodyPr>
          <a:lstStyle/>
          <a:p>
            <a:r>
              <a:rPr lang="en-US" sz="2200" b="1" dirty="0" smtClean="0">
                <a:solidFill>
                  <a:srgbClr val="FF0000"/>
                </a:solidFill>
                <a:effectLst>
                  <a:outerShdw blurRad="38100" dist="38100" dir="2700000" algn="tl">
                    <a:srgbClr val="000000">
                      <a:alpha val="43137"/>
                    </a:srgbClr>
                  </a:outerShdw>
                </a:effectLst>
                <a:latin typeface="+mj-lt"/>
              </a:rPr>
              <a:t>Herbivore</a:t>
            </a:r>
          </a:p>
        </p:txBody>
      </p:sp>
      <p:sp>
        <p:nvSpPr>
          <p:cNvPr id="10" name="TextBox 9"/>
          <p:cNvSpPr txBox="1"/>
          <p:nvPr/>
        </p:nvSpPr>
        <p:spPr>
          <a:xfrm>
            <a:off x="1738317" y="3733800"/>
            <a:ext cx="1541810" cy="430887"/>
          </a:xfrm>
          <a:prstGeom prst="rect">
            <a:avLst/>
          </a:prstGeom>
          <a:noFill/>
        </p:spPr>
        <p:txBody>
          <a:bodyPr wrap="square" rtlCol="0">
            <a:spAutoFit/>
          </a:bodyPr>
          <a:lstStyle/>
          <a:p>
            <a:r>
              <a:rPr lang="en-US" sz="2200" b="1" dirty="0" smtClean="0">
                <a:solidFill>
                  <a:srgbClr val="FF0000"/>
                </a:solidFill>
                <a:effectLst>
                  <a:outerShdw blurRad="38100" dist="38100" dir="2700000" algn="tl">
                    <a:srgbClr val="000000">
                      <a:alpha val="43137"/>
                    </a:srgbClr>
                  </a:outerShdw>
                </a:effectLst>
                <a:latin typeface="+mj-lt"/>
              </a:rPr>
              <a:t>Insectivore</a:t>
            </a:r>
          </a:p>
        </p:txBody>
      </p:sp>
      <p:sp>
        <p:nvSpPr>
          <p:cNvPr id="11" name="TextBox 10"/>
          <p:cNvSpPr txBox="1"/>
          <p:nvPr/>
        </p:nvSpPr>
        <p:spPr>
          <a:xfrm>
            <a:off x="1738317" y="2743200"/>
            <a:ext cx="2723956" cy="430887"/>
          </a:xfrm>
          <a:prstGeom prst="rect">
            <a:avLst/>
          </a:prstGeom>
          <a:noFill/>
        </p:spPr>
        <p:txBody>
          <a:bodyPr wrap="square" rtlCol="0">
            <a:spAutoFit/>
          </a:bodyPr>
          <a:lstStyle/>
          <a:p>
            <a:r>
              <a:rPr lang="en-US" sz="2200" b="1" dirty="0" smtClean="0">
                <a:solidFill>
                  <a:srgbClr val="FF0000"/>
                </a:solidFill>
                <a:effectLst>
                  <a:outerShdw blurRad="38100" dist="38100" dir="2700000" algn="tl">
                    <a:srgbClr val="000000">
                      <a:alpha val="43137"/>
                    </a:srgbClr>
                  </a:outerShdw>
                </a:effectLst>
                <a:latin typeface="+mj-lt"/>
              </a:rPr>
              <a:t>Carnivorous predator</a:t>
            </a:r>
          </a:p>
        </p:txBody>
      </p:sp>
      <p:sp>
        <p:nvSpPr>
          <p:cNvPr id="12" name="TextBox 11"/>
          <p:cNvSpPr txBox="1"/>
          <p:nvPr/>
        </p:nvSpPr>
        <p:spPr>
          <a:xfrm>
            <a:off x="1729173" y="1676400"/>
            <a:ext cx="2352100" cy="430887"/>
          </a:xfrm>
          <a:prstGeom prst="rect">
            <a:avLst/>
          </a:prstGeom>
          <a:noFill/>
        </p:spPr>
        <p:txBody>
          <a:bodyPr wrap="square" rtlCol="0">
            <a:spAutoFit/>
          </a:bodyPr>
          <a:lstStyle/>
          <a:p>
            <a:r>
              <a:rPr lang="en-US" sz="2200" b="1" dirty="0" smtClean="0">
                <a:solidFill>
                  <a:srgbClr val="FF0000"/>
                </a:solidFill>
                <a:effectLst>
                  <a:outerShdw blurRad="38100" dist="38100" dir="2700000" algn="tl">
                    <a:srgbClr val="000000">
                      <a:alpha val="43137"/>
                    </a:srgbClr>
                  </a:outerShdw>
                </a:effectLst>
                <a:latin typeface="+mj-lt"/>
              </a:rPr>
              <a:t>Top predator</a:t>
            </a:r>
          </a:p>
        </p:txBody>
      </p:sp>
      <p:sp>
        <p:nvSpPr>
          <p:cNvPr id="8" name="Rectangle 7"/>
          <p:cNvSpPr/>
          <p:nvPr/>
        </p:nvSpPr>
        <p:spPr>
          <a:xfrm>
            <a:off x="4495800" y="1600200"/>
            <a:ext cx="4191000" cy="2590453"/>
          </a:xfrm>
          <a:prstGeom prst="rect">
            <a:avLst/>
          </a:prstGeom>
        </p:spPr>
        <p:txBody>
          <a:bodyPr wrap="square">
            <a:spAutoFit/>
          </a:bodyPr>
          <a:lstStyle/>
          <a:p>
            <a:pPr marL="342900" indent="-342900">
              <a:spcAft>
                <a:spcPts val="1000"/>
              </a:spcAft>
              <a:buFont typeface="Arial" pitchFamily="34" charset="0"/>
              <a:buChar char="•"/>
            </a:pPr>
            <a:r>
              <a:rPr lang="en-US" sz="2200" b="1" dirty="0" smtClean="0">
                <a:solidFill>
                  <a:srgbClr val="FFC000"/>
                </a:solidFill>
                <a:effectLst>
                  <a:outerShdw blurRad="38100" dist="38100" dir="2700000" algn="tl">
                    <a:srgbClr val="000000">
                      <a:alpha val="43137"/>
                    </a:srgbClr>
                  </a:outerShdw>
                </a:effectLst>
                <a:latin typeface="+mj-lt"/>
              </a:rPr>
              <a:t>If one of these species were to be driven out by human interference or were to go extinct entirely, what do you think would happen?  </a:t>
            </a:r>
          </a:p>
          <a:p>
            <a:pPr marL="342900" indent="-342900">
              <a:spcAft>
                <a:spcPts val="1000"/>
              </a:spcAft>
              <a:buFont typeface="Arial" pitchFamily="34" charset="0"/>
              <a:buChar char="•"/>
            </a:pPr>
            <a:r>
              <a:rPr lang="en-US" sz="2200" b="1" dirty="0" smtClean="0">
                <a:solidFill>
                  <a:srgbClr val="92D050"/>
                </a:solidFill>
                <a:effectLst>
                  <a:outerShdw blurRad="38100" dist="38100" dir="2700000" algn="tl">
                    <a:srgbClr val="000000">
                      <a:alpha val="43137"/>
                    </a:srgbClr>
                  </a:outerShdw>
                </a:effectLst>
                <a:latin typeface="+mj-lt"/>
              </a:rPr>
              <a:t>Would the food chain break down?</a:t>
            </a:r>
            <a:endParaRPr lang="en-US" sz="2200" b="1" dirty="0">
              <a:solidFill>
                <a:srgbClr val="92D050"/>
              </a:solidFill>
              <a:effectLst>
                <a:outerShdw blurRad="38100" dist="38100" dir="2700000" algn="tl">
                  <a:srgbClr val="000000">
                    <a:alpha val="43137"/>
                  </a:srgbClr>
                </a:outerShdw>
              </a:effectLst>
              <a:latin typeface="+mj-lt"/>
            </a:endParaRPr>
          </a:p>
        </p:txBody>
      </p:sp>
      <p:sp>
        <p:nvSpPr>
          <p:cNvPr id="13" name="Rounded Rectangle 12"/>
          <p:cNvSpPr/>
          <p:nvPr/>
        </p:nvSpPr>
        <p:spPr>
          <a:xfrm>
            <a:off x="3505200" y="4343400"/>
            <a:ext cx="5334000" cy="2286000"/>
          </a:xfrm>
          <a:prstGeom prst="roundRect">
            <a:avLst/>
          </a:prstGeom>
          <a:solidFill>
            <a:srgbClr val="7030A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latin typeface="+mj-lt"/>
              </a:rPr>
              <a:t>If there is enough biodiversity in the ecosystem, then probably another species would step in and fill that niche.  </a:t>
            </a:r>
          </a:p>
          <a:p>
            <a:pPr marL="342900" indent="-34290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latin typeface="+mj-lt"/>
              </a:rPr>
              <a:t>For example, if all the mice were wiped out, there are probably other insectivores in the area that could “play the same part”.</a:t>
            </a:r>
            <a:endParaRPr lang="en-US" sz="2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422148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bg/>
                                          </p:spTgt>
                                        </p:tgtEl>
                                        <p:attrNameLst>
                                          <p:attrName>style.visibility</p:attrName>
                                        </p:attrNameLst>
                                      </p:cBhvr>
                                      <p:to>
                                        <p:strVal val="visible"/>
                                      </p:to>
                                    </p:set>
                                    <p:anim calcmode="lin" valueType="num">
                                      <p:cBhvr>
                                        <p:cTn id="21" dur="1000" fill="hold"/>
                                        <p:tgtEl>
                                          <p:spTgt spid="13">
                                            <p:bg/>
                                          </p:spTgt>
                                        </p:tgtEl>
                                        <p:attrNameLst>
                                          <p:attrName>ppt_w</p:attrName>
                                        </p:attrNameLst>
                                      </p:cBhvr>
                                      <p:tavLst>
                                        <p:tav tm="0">
                                          <p:val>
                                            <p:strVal val="#ppt_w*0.70"/>
                                          </p:val>
                                        </p:tav>
                                        <p:tav tm="100000">
                                          <p:val>
                                            <p:strVal val="#ppt_w"/>
                                          </p:val>
                                        </p:tav>
                                      </p:tavLst>
                                    </p:anim>
                                    <p:anim calcmode="lin" valueType="num">
                                      <p:cBhvr>
                                        <p:cTn id="22" dur="1000" fill="hold"/>
                                        <p:tgtEl>
                                          <p:spTgt spid="13">
                                            <p:bg/>
                                          </p:spTgt>
                                        </p:tgtEl>
                                        <p:attrNameLst>
                                          <p:attrName>ppt_h</p:attrName>
                                        </p:attrNameLst>
                                      </p:cBhvr>
                                      <p:tavLst>
                                        <p:tav tm="0">
                                          <p:val>
                                            <p:strVal val="#ppt_h"/>
                                          </p:val>
                                        </p:tav>
                                        <p:tav tm="100000">
                                          <p:val>
                                            <p:strVal val="#ppt_h"/>
                                          </p:val>
                                        </p:tav>
                                      </p:tavLst>
                                    </p:anim>
                                    <p:animEffect transition="in" filter="fade">
                                      <p:cBhvr>
                                        <p:cTn id="23" dur="1000"/>
                                        <p:tgtEl>
                                          <p:spTgt spid="13">
                                            <p:bg/>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p:cTn id="33"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34"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Simple Food Chain</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2050" name="Picture 2" descr="http://mycozynook.com/37_08TwoFoodChains_5-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904" r="62400" b="7055"/>
          <a:stretch/>
        </p:blipFill>
        <p:spPr bwMode="auto">
          <a:xfrm>
            <a:off x="685800" y="1368928"/>
            <a:ext cx="1128717" cy="5260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Action Button: Home 5">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Rounded Rectangle 12"/>
          <p:cNvSpPr/>
          <p:nvPr/>
        </p:nvSpPr>
        <p:spPr>
          <a:xfrm>
            <a:off x="2286000" y="1752600"/>
            <a:ext cx="6324600" cy="4572000"/>
          </a:xfrm>
          <a:prstGeom prst="round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spcAft>
                <a:spcPts val="1200"/>
              </a:spcAft>
              <a:buFont typeface="Arial" pitchFamily="34" charset="0"/>
              <a:buChar char="•"/>
            </a:pPr>
            <a:r>
              <a:rPr lang="en-US" sz="2400" b="1" dirty="0" smtClean="0">
                <a:solidFill>
                  <a:schemeClr val="bg1"/>
                </a:solidFill>
                <a:effectLst>
                  <a:outerShdw blurRad="38100" dist="38100" dir="2700000" algn="tl">
                    <a:srgbClr val="000000">
                      <a:alpha val="43137"/>
                    </a:srgbClr>
                  </a:outerShdw>
                </a:effectLst>
                <a:latin typeface="+mj-lt"/>
              </a:rPr>
              <a:t>Notice that the arrows in this food chain all point upward.  This is because they </a:t>
            </a:r>
            <a:r>
              <a:rPr lang="en-US" sz="2400" b="1" u="sng" dirty="0" smtClean="0">
                <a:solidFill>
                  <a:schemeClr val="bg1"/>
                </a:solidFill>
                <a:effectLst>
                  <a:outerShdw blurRad="38100" dist="38100" dir="2700000" algn="tl">
                    <a:srgbClr val="000000">
                      <a:alpha val="43137"/>
                    </a:srgbClr>
                  </a:outerShdw>
                </a:effectLst>
                <a:latin typeface="+mj-lt"/>
              </a:rPr>
              <a:t>do NOT indicate what the </a:t>
            </a:r>
            <a:r>
              <a:rPr lang="en-US" sz="2400" b="1" i="1" u="sng" dirty="0" smtClean="0">
                <a:solidFill>
                  <a:schemeClr val="bg1"/>
                </a:solidFill>
                <a:effectLst>
                  <a:outerShdw blurRad="38100" dist="38100" dir="2700000" algn="tl">
                    <a:srgbClr val="000000">
                      <a:alpha val="43137"/>
                    </a:srgbClr>
                  </a:outerShdw>
                </a:effectLst>
                <a:latin typeface="+mj-lt"/>
              </a:rPr>
              <a:t>food source </a:t>
            </a:r>
            <a:r>
              <a:rPr lang="en-US" sz="2400" b="1" u="sng" dirty="0" smtClean="0">
                <a:solidFill>
                  <a:schemeClr val="bg1"/>
                </a:solidFill>
                <a:effectLst>
                  <a:outerShdw blurRad="38100" dist="38100" dir="2700000" algn="tl">
                    <a:srgbClr val="000000">
                      <a:alpha val="43137"/>
                    </a:srgbClr>
                  </a:outerShdw>
                </a:effectLst>
                <a:latin typeface="+mj-lt"/>
              </a:rPr>
              <a:t>is</a:t>
            </a:r>
            <a:r>
              <a:rPr lang="en-US" sz="2400" b="1" dirty="0" smtClean="0">
                <a:solidFill>
                  <a:schemeClr val="bg1"/>
                </a:solidFill>
                <a:effectLst>
                  <a:outerShdw blurRad="38100" dist="38100" dir="2700000" algn="tl">
                    <a:srgbClr val="000000">
                      <a:alpha val="43137"/>
                    </a:srgbClr>
                  </a:outerShdw>
                </a:effectLst>
                <a:latin typeface="+mj-lt"/>
              </a:rPr>
              <a:t>.  Rather, they show the </a:t>
            </a:r>
            <a:r>
              <a:rPr lang="en-US" sz="2400" b="1" u="sng" dirty="0" smtClean="0">
                <a:solidFill>
                  <a:schemeClr val="bg1"/>
                </a:solidFill>
                <a:effectLst>
                  <a:outerShdw blurRad="38100" dist="38100" dir="2700000" algn="tl">
                    <a:srgbClr val="000000">
                      <a:alpha val="43137"/>
                    </a:srgbClr>
                  </a:outerShdw>
                </a:effectLst>
                <a:latin typeface="+mj-lt"/>
              </a:rPr>
              <a:t>flow of </a:t>
            </a:r>
            <a:r>
              <a:rPr lang="en-US" sz="2400" b="1" i="1" u="sng" dirty="0" smtClean="0">
                <a:solidFill>
                  <a:schemeClr val="bg1"/>
                </a:solidFill>
                <a:effectLst>
                  <a:outerShdw blurRad="38100" dist="38100" dir="2700000" algn="tl">
                    <a:srgbClr val="000000">
                      <a:alpha val="43137"/>
                    </a:srgbClr>
                  </a:outerShdw>
                </a:effectLst>
                <a:latin typeface="+mj-lt"/>
              </a:rPr>
              <a:t>energy</a:t>
            </a:r>
            <a:r>
              <a:rPr lang="en-US" sz="2400" b="1" dirty="0" smtClean="0">
                <a:solidFill>
                  <a:schemeClr val="bg1"/>
                </a:solidFill>
                <a:effectLst>
                  <a:outerShdw blurRad="38100" dist="38100" dir="2700000" algn="tl">
                    <a:srgbClr val="000000">
                      <a:alpha val="43137"/>
                    </a:srgbClr>
                  </a:outerShdw>
                </a:effectLst>
                <a:latin typeface="+mj-lt"/>
              </a:rPr>
              <a:t> through the ecosystem.  </a:t>
            </a:r>
          </a:p>
          <a:p>
            <a:pPr marL="342900" indent="-342900">
              <a:spcAft>
                <a:spcPts val="1200"/>
              </a:spcAft>
              <a:buFont typeface="Arial" pitchFamily="34" charset="0"/>
              <a:buChar char="•"/>
            </a:pPr>
            <a:r>
              <a:rPr lang="en-US" sz="2400" b="1" dirty="0" smtClean="0">
                <a:solidFill>
                  <a:schemeClr val="bg1"/>
                </a:solidFill>
                <a:effectLst>
                  <a:outerShdw blurRad="38100" dist="38100" dir="2700000" algn="tl">
                    <a:srgbClr val="000000">
                      <a:alpha val="43137"/>
                    </a:srgbClr>
                  </a:outerShdw>
                </a:effectLst>
                <a:latin typeface="+mj-lt"/>
              </a:rPr>
              <a:t>In this example, the flower starts out with the energy, which it “produced” through photosynthesis.  </a:t>
            </a:r>
            <a:r>
              <a:rPr lang="en-US" sz="2400" b="1" dirty="0" smtClean="0">
                <a:solidFill>
                  <a:schemeClr val="tx1"/>
                </a:solidFill>
                <a:effectLst>
                  <a:outerShdw blurRad="38100" dist="38100" dir="2700000" algn="tl">
                    <a:srgbClr val="000000">
                      <a:alpha val="43137"/>
                    </a:srgbClr>
                  </a:outerShdw>
                </a:effectLst>
                <a:latin typeface="+mj-lt"/>
              </a:rPr>
              <a:t>(In reality, we of course know that the flower is not “making” this energy from scratch but obtaining it in the form of light radiation from the Sun.)</a:t>
            </a:r>
            <a:endParaRPr lang="en-US" sz="2400" b="1" dirty="0">
              <a:solidFill>
                <a:schemeClr val="tx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93975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1000" fill="hold"/>
                                        <p:tgtEl>
                                          <p:spTgt spid="13">
                                            <p:bg/>
                                          </p:spTgt>
                                        </p:tgtEl>
                                        <p:attrNameLst>
                                          <p:attrName>ppt_w</p:attrName>
                                        </p:attrNameLst>
                                      </p:cBhvr>
                                      <p:tavLst>
                                        <p:tav tm="0">
                                          <p:val>
                                            <p:strVal val="#ppt_w*0.70"/>
                                          </p:val>
                                        </p:tav>
                                        <p:tav tm="100000">
                                          <p:val>
                                            <p:strVal val="#ppt_w"/>
                                          </p:val>
                                        </p:tav>
                                      </p:tavLst>
                                    </p:anim>
                                    <p:anim calcmode="lin" valueType="num">
                                      <p:cBhvr>
                                        <p:cTn id="8" dur="1000" fill="hold"/>
                                        <p:tgtEl>
                                          <p:spTgt spid="13">
                                            <p:bg/>
                                          </p:spTgt>
                                        </p:tgtEl>
                                        <p:attrNameLst>
                                          <p:attrName>ppt_h</p:attrName>
                                        </p:attrNameLst>
                                      </p:cBhvr>
                                      <p:tavLst>
                                        <p:tav tm="0">
                                          <p:val>
                                            <p:strVal val="#ppt_h"/>
                                          </p:val>
                                        </p:tav>
                                        <p:tav tm="100000">
                                          <p:val>
                                            <p:strVal val="#ppt_h"/>
                                          </p:val>
                                        </p:tav>
                                      </p:tavLst>
                                    </p:anim>
                                    <p:animEffect transition="in" filter="fade">
                                      <p:cBhvr>
                                        <p:cTn id="9" dur="1000"/>
                                        <p:tgtEl>
                                          <p:spTgt spid="1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p:cTn id="19"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Trophic Levels</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2050" name="Picture 2" descr="http://mycozynook.com/37_08TwoFoodChains_5-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1871472" y="1752600"/>
            <a:ext cx="1109472" cy="4748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ight Brace 1"/>
          <p:cNvSpPr/>
          <p:nvPr/>
        </p:nvSpPr>
        <p:spPr>
          <a:xfrm>
            <a:off x="3124200" y="2133600"/>
            <a:ext cx="609600" cy="4038600"/>
          </a:xfrm>
          <a:prstGeom prst="rightBrace">
            <a:avLst>
              <a:gd name="adj1" fmla="val 37133"/>
              <a:gd name="adj2" fmla="val 24038"/>
            </a:avLst>
          </a:prstGeom>
          <a:ln w="57150" cap="rnd">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2" descr="http://mycozynook.com/37_08TwoFoodChains_5-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685800" y="1368928"/>
            <a:ext cx="1128717" cy="5260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4038600" y="1828800"/>
            <a:ext cx="4343400" cy="3429000"/>
          </a:xfrm>
          <a:prstGeom prst="roundRect">
            <a:avLst/>
          </a:prstGeom>
          <a:solidFill>
            <a:srgbClr val="00B050"/>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latin typeface="+mj-lt"/>
              </a:rPr>
              <a:t>The organisms on a food chain can also be described in terms of their </a:t>
            </a:r>
            <a:r>
              <a:rPr lang="en-US" sz="2000" b="1" i="1" dirty="0" smtClean="0">
                <a:solidFill>
                  <a:schemeClr val="bg1"/>
                </a:solidFill>
                <a:effectLst>
                  <a:outerShdw blurRad="38100" dist="38100" dir="2700000" algn="tl">
                    <a:srgbClr val="000000">
                      <a:alpha val="43137"/>
                    </a:srgbClr>
                  </a:outerShdw>
                </a:effectLst>
                <a:latin typeface="+mj-lt"/>
              </a:rPr>
              <a:t>trophic level </a:t>
            </a:r>
            <a:r>
              <a:rPr lang="en-US" sz="2000" b="1" dirty="0" smtClean="0">
                <a:solidFill>
                  <a:schemeClr val="bg1"/>
                </a:solidFill>
                <a:effectLst>
                  <a:outerShdw blurRad="38100" dist="38100" dir="2700000" algn="tl">
                    <a:srgbClr val="000000">
                      <a:alpha val="43137"/>
                    </a:srgbClr>
                  </a:outerShdw>
                </a:effectLst>
                <a:latin typeface="+mj-lt"/>
              </a:rPr>
              <a:t>(</a:t>
            </a:r>
            <a:r>
              <a:rPr lang="en-US" sz="2000" b="1" i="1" dirty="0" smtClean="0">
                <a:solidFill>
                  <a:schemeClr val="bg1"/>
                </a:solidFill>
                <a:effectLst>
                  <a:outerShdw blurRad="38100" dist="38100" dir="2700000" algn="tl">
                    <a:srgbClr val="000000">
                      <a:alpha val="43137"/>
                    </a:srgbClr>
                  </a:outerShdw>
                </a:effectLst>
                <a:latin typeface="+mj-lt"/>
              </a:rPr>
              <a:t>trophic</a:t>
            </a:r>
            <a:r>
              <a:rPr lang="en-US" sz="2000" b="1" dirty="0" smtClean="0">
                <a:solidFill>
                  <a:schemeClr val="bg1"/>
                </a:solidFill>
                <a:effectLst>
                  <a:outerShdw blurRad="38100" dist="38100" dir="2700000" algn="tl">
                    <a:srgbClr val="000000">
                      <a:alpha val="43137"/>
                    </a:srgbClr>
                  </a:outerShdw>
                </a:effectLst>
                <a:latin typeface="+mj-lt"/>
              </a:rPr>
              <a:t> means “food” or “feeding”).</a:t>
            </a:r>
          </a:p>
          <a:p>
            <a:pPr marL="342900" indent="-34290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latin typeface="+mj-lt"/>
              </a:rPr>
              <a:t>This describes the organism’s level from the bottom of the food chain, meaning how many different organisms the energy has passed through to get to it.</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3" name="Oval 2"/>
          <p:cNvSpPr/>
          <p:nvPr/>
        </p:nvSpPr>
        <p:spPr>
          <a:xfrm>
            <a:off x="609600" y="2514600"/>
            <a:ext cx="2414016" cy="11430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2980944" y="3543300"/>
            <a:ext cx="1895856" cy="2247900"/>
          </a:xfrm>
          <a:prstGeom prst="straightConnector1">
            <a:avLst/>
          </a:prstGeom>
          <a:noFill/>
          <a:ln w="57150" cap="rnd">
            <a:solidFill>
              <a:srgbClr val="FF0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4953000" y="5689937"/>
            <a:ext cx="4191000" cy="1015663"/>
          </a:xfrm>
          <a:prstGeom prst="rect">
            <a:avLst/>
          </a:prstGeom>
          <a:noFill/>
        </p:spPr>
        <p:txBody>
          <a:bodyPr wrap="square" rtlCol="0">
            <a:spAutoFit/>
          </a:bodyPr>
          <a:lstStyle/>
          <a:p>
            <a:r>
              <a:rPr lang="en-US" sz="2000" b="1" dirty="0" smtClean="0">
                <a:solidFill>
                  <a:srgbClr val="C00000"/>
                </a:solidFill>
                <a:effectLst>
                  <a:outerShdw blurRad="38100" dist="38100" dir="2700000" algn="tl">
                    <a:srgbClr val="000000">
                      <a:alpha val="43137"/>
                    </a:srgbClr>
                  </a:outerShdw>
                </a:effectLst>
                <a:latin typeface="+mj-lt"/>
              </a:rPr>
              <a:t>The snake in this chain is a “tertiary” (third) consumer because it’s three levels up from the producer.</a:t>
            </a:r>
            <a:endParaRPr lang="en-US" sz="2000" b="1" dirty="0">
              <a:solidFill>
                <a:srgbClr val="C00000"/>
              </a:solidFill>
              <a:effectLst>
                <a:outerShdw blurRad="38100" dist="38100" dir="2700000" algn="tl">
                  <a:srgbClr val="000000">
                    <a:alpha val="43137"/>
                  </a:srgbClr>
                </a:outerShdw>
              </a:effectLst>
              <a:latin typeface="+mj-lt"/>
            </a:endParaRPr>
          </a:p>
        </p:txBody>
      </p:sp>
      <p:sp>
        <p:nvSpPr>
          <p:cNvPr id="15" name="Action Button: Home 14">
            <a:hlinkClick r:id="rId4"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67165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p:cTn id="14" dur="1000" fill="hold"/>
                                        <p:tgtEl>
                                          <p:spTgt spid="7">
                                            <p:bg/>
                                          </p:spTgt>
                                        </p:tgtEl>
                                        <p:attrNameLst>
                                          <p:attrName>ppt_w</p:attrName>
                                        </p:attrNameLst>
                                      </p:cBhvr>
                                      <p:tavLst>
                                        <p:tav tm="0">
                                          <p:val>
                                            <p:strVal val="#ppt_w*0.70"/>
                                          </p:val>
                                        </p:tav>
                                        <p:tav tm="100000">
                                          <p:val>
                                            <p:strVal val="#ppt_w"/>
                                          </p:val>
                                        </p:tav>
                                      </p:tavLst>
                                    </p:anim>
                                    <p:anim calcmode="lin" valueType="num">
                                      <p:cBhvr>
                                        <p:cTn id="15" dur="1000" fill="hold"/>
                                        <p:tgtEl>
                                          <p:spTgt spid="7">
                                            <p:bg/>
                                          </p:spTgt>
                                        </p:tgtEl>
                                        <p:attrNameLst>
                                          <p:attrName>ppt_h</p:attrName>
                                        </p:attrNameLst>
                                      </p:cBhvr>
                                      <p:tavLst>
                                        <p:tav tm="0">
                                          <p:val>
                                            <p:strVal val="#ppt_h"/>
                                          </p:val>
                                        </p:tav>
                                        <p:tav tm="100000">
                                          <p:val>
                                            <p:strVal val="#ppt_h"/>
                                          </p:val>
                                        </p:tav>
                                      </p:tavLst>
                                    </p:anim>
                                    <p:animEffect transition="in" filter="fade">
                                      <p:cBhvr>
                                        <p:cTn id="16" dur="1000"/>
                                        <p:tgtEl>
                                          <p:spTgt spid="7">
                                            <p:bg/>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50"/>
                                        <p:tgtEl>
                                          <p:spTgt spid="9"/>
                                        </p:tgtEl>
                                      </p:cBhvr>
                                    </p:animEffect>
                                  </p:childTnLst>
                                </p:cTn>
                              </p:par>
                              <p:par>
                                <p:cTn id="37" presetID="21" presetClass="entr" presetSubtype="1"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animBg="1"/>
      <p:bldP spid="3"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343400" y="1469815"/>
            <a:ext cx="4572000" cy="3886200"/>
          </a:xfrm>
          <a:prstGeom prst="roundRect">
            <a:avLst/>
          </a:prstGeom>
          <a:solidFill>
            <a:schemeClr val="bg1">
              <a:lumMod val="85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spcAft>
                <a:spcPts val="1200"/>
              </a:spcAft>
              <a:buFont typeface="Arial" pitchFamily="34" charset="0"/>
              <a:buChar char="•"/>
            </a:pPr>
            <a:r>
              <a:rPr lang="en-US" sz="1900" b="1" dirty="0" smtClean="0">
                <a:solidFill>
                  <a:schemeClr val="tx1">
                    <a:lumMod val="75000"/>
                    <a:lumOff val="25000"/>
                  </a:schemeClr>
                </a:solidFill>
                <a:latin typeface="+mj-lt"/>
              </a:rPr>
              <a:t>Since ene</a:t>
            </a:r>
            <a:r>
              <a:rPr lang="en-US" sz="1900" b="1" u="sng" dirty="0" smtClean="0">
                <a:solidFill>
                  <a:schemeClr val="tx1">
                    <a:lumMod val="75000"/>
                    <a:lumOff val="25000"/>
                  </a:schemeClr>
                </a:solidFill>
                <a:latin typeface="+mj-lt"/>
              </a:rPr>
              <a:t>rgy is always lost as it is transferred</a:t>
            </a:r>
            <a:r>
              <a:rPr lang="en-US" sz="1900" b="1" dirty="0" smtClean="0">
                <a:solidFill>
                  <a:schemeClr val="tx1">
                    <a:lumMod val="75000"/>
                    <a:lumOff val="25000"/>
                  </a:schemeClr>
                </a:solidFill>
                <a:latin typeface="+mj-lt"/>
              </a:rPr>
              <a:t>, the amount of total energy (or biomass) decreases as  we move up the pyramid.</a:t>
            </a:r>
          </a:p>
          <a:p>
            <a:pPr marL="342900" indent="-342900">
              <a:spcAft>
                <a:spcPts val="1200"/>
              </a:spcAft>
              <a:buFont typeface="Arial" pitchFamily="34" charset="0"/>
              <a:buChar char="•"/>
            </a:pPr>
            <a:r>
              <a:rPr lang="en-US" sz="1900" b="1" dirty="0" smtClean="0">
                <a:solidFill>
                  <a:schemeClr val="tx1">
                    <a:lumMod val="75000"/>
                    <a:lumOff val="25000"/>
                  </a:schemeClr>
                </a:solidFill>
                <a:latin typeface="+mj-lt"/>
              </a:rPr>
              <a:t>There will always be a much </a:t>
            </a:r>
            <a:r>
              <a:rPr lang="en-US" sz="1900" b="1" u="sng" dirty="0" smtClean="0">
                <a:solidFill>
                  <a:schemeClr val="tx1">
                    <a:lumMod val="75000"/>
                    <a:lumOff val="25000"/>
                  </a:schemeClr>
                </a:solidFill>
                <a:latin typeface="+mj-lt"/>
              </a:rPr>
              <a:t>greater overall number of producers</a:t>
            </a:r>
            <a:r>
              <a:rPr lang="en-US" sz="1900" b="1" dirty="0" smtClean="0">
                <a:solidFill>
                  <a:schemeClr val="tx1">
                    <a:lumMod val="75000"/>
                    <a:lumOff val="25000"/>
                  </a:schemeClr>
                </a:solidFill>
                <a:latin typeface="+mj-lt"/>
              </a:rPr>
              <a:t> than there will be of the organisms that consume the plants.</a:t>
            </a:r>
          </a:p>
          <a:p>
            <a:pPr marL="342900" indent="-342900">
              <a:spcAft>
                <a:spcPts val="1200"/>
              </a:spcAft>
              <a:buFont typeface="Arial" pitchFamily="34" charset="0"/>
              <a:buChar char="•"/>
            </a:pPr>
            <a:r>
              <a:rPr lang="en-US" sz="1900" b="1" dirty="0" smtClean="0">
                <a:solidFill>
                  <a:schemeClr val="tx1">
                    <a:lumMod val="75000"/>
                    <a:lumOff val="25000"/>
                  </a:schemeClr>
                </a:solidFill>
                <a:latin typeface="+mj-lt"/>
              </a:rPr>
              <a:t>Top predators have a much lower population than animals below them on the chain.</a:t>
            </a:r>
            <a:endParaRPr lang="en-US" sz="1900" b="1" dirty="0">
              <a:solidFill>
                <a:schemeClr val="tx1">
                  <a:lumMod val="75000"/>
                  <a:lumOff val="25000"/>
                </a:schemeClr>
              </a:solidFill>
              <a:latin typeface="+mj-lt"/>
            </a:endParaRPr>
          </a:p>
        </p:txBody>
      </p:sp>
      <p:sp>
        <p:nvSpPr>
          <p:cNvPr id="7" name="TextBox 6"/>
          <p:cNvSpPr txBox="1"/>
          <p:nvPr/>
        </p:nvSpPr>
        <p:spPr>
          <a:xfrm>
            <a:off x="304800" y="4572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Energy Pyramids</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11" name="Rounded Rectangle 10"/>
          <p:cNvSpPr/>
          <p:nvPr/>
        </p:nvSpPr>
        <p:spPr>
          <a:xfrm>
            <a:off x="4343400" y="1469815"/>
            <a:ext cx="4572000" cy="3886200"/>
          </a:xfrm>
          <a:prstGeom prst="roundRect">
            <a:avLst/>
          </a:prstGeom>
          <a:solidFill>
            <a:schemeClr val="bg1">
              <a:lumMod val="85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500" b="1" dirty="0">
                <a:solidFill>
                  <a:srgbClr val="7030A0"/>
                </a:solidFill>
                <a:effectLst>
                  <a:outerShdw blurRad="38100" dist="38100" dir="2700000" algn="tl">
                    <a:srgbClr val="000000">
                      <a:alpha val="43137"/>
                    </a:srgbClr>
                  </a:outerShdw>
                </a:effectLst>
                <a:latin typeface="+mj-lt"/>
              </a:rPr>
              <a:t>As you can see, the amount of energy </a:t>
            </a:r>
            <a:r>
              <a:rPr lang="en-US" sz="3500" b="1" u="sng" dirty="0">
                <a:solidFill>
                  <a:srgbClr val="7030A0"/>
                </a:solidFill>
                <a:effectLst>
                  <a:outerShdw blurRad="38100" dist="38100" dir="2700000" algn="tl">
                    <a:srgbClr val="000000">
                      <a:alpha val="43137"/>
                    </a:srgbClr>
                  </a:outerShdw>
                </a:effectLst>
                <a:latin typeface="+mj-lt"/>
              </a:rPr>
              <a:t>decreases by a factor of </a:t>
            </a:r>
            <a:r>
              <a:rPr lang="en-US" sz="3500" b="1" u="sng" dirty="0" smtClean="0">
                <a:solidFill>
                  <a:srgbClr val="7030A0"/>
                </a:solidFill>
                <a:effectLst>
                  <a:outerShdw blurRad="38100" dist="38100" dir="2700000" algn="tl">
                    <a:srgbClr val="000000">
                      <a:alpha val="43137"/>
                    </a:srgbClr>
                  </a:outerShdw>
                </a:effectLst>
                <a:latin typeface="+mj-lt"/>
              </a:rPr>
              <a:t>TEN</a:t>
            </a:r>
            <a:r>
              <a:rPr lang="en-US" sz="3500" b="1" dirty="0" smtClean="0">
                <a:solidFill>
                  <a:srgbClr val="7030A0"/>
                </a:solidFill>
                <a:effectLst>
                  <a:outerShdw blurRad="38100" dist="38100" dir="2700000" algn="tl">
                    <a:srgbClr val="000000">
                      <a:alpha val="43137"/>
                    </a:srgbClr>
                  </a:outerShdw>
                </a:effectLst>
                <a:latin typeface="+mj-lt"/>
              </a:rPr>
              <a:t> for </a:t>
            </a:r>
            <a:r>
              <a:rPr lang="en-US" sz="3500" b="1" dirty="0">
                <a:solidFill>
                  <a:srgbClr val="7030A0"/>
                </a:solidFill>
                <a:effectLst>
                  <a:outerShdw blurRad="38100" dist="38100" dir="2700000" algn="tl">
                    <a:srgbClr val="000000">
                      <a:alpha val="43137"/>
                    </a:srgbClr>
                  </a:outerShdw>
                </a:effectLst>
                <a:latin typeface="+mj-lt"/>
              </a:rPr>
              <a:t>each level </a:t>
            </a:r>
            <a:r>
              <a:rPr lang="en-US" sz="3500" b="1" dirty="0" smtClean="0">
                <a:solidFill>
                  <a:srgbClr val="7030A0"/>
                </a:solidFill>
                <a:effectLst>
                  <a:outerShdw blurRad="38100" dist="38100" dir="2700000" algn="tl">
                    <a:srgbClr val="000000">
                      <a:alpha val="43137"/>
                    </a:srgbClr>
                  </a:outerShdw>
                </a:effectLst>
                <a:latin typeface="+mj-lt"/>
              </a:rPr>
              <a:t>you move up </a:t>
            </a:r>
            <a:r>
              <a:rPr lang="en-US" sz="3500" b="1" dirty="0">
                <a:solidFill>
                  <a:srgbClr val="7030A0"/>
                </a:solidFill>
                <a:effectLst>
                  <a:outerShdw blurRad="38100" dist="38100" dir="2700000" algn="tl">
                    <a:srgbClr val="000000">
                      <a:alpha val="43137"/>
                    </a:srgbClr>
                  </a:outerShdw>
                </a:effectLst>
                <a:latin typeface="+mj-lt"/>
              </a:rPr>
              <a:t>the </a:t>
            </a:r>
            <a:r>
              <a:rPr lang="en-US" sz="3500" b="1" dirty="0" smtClean="0">
                <a:solidFill>
                  <a:srgbClr val="7030A0"/>
                </a:solidFill>
                <a:effectLst>
                  <a:outerShdw blurRad="38100" dist="38100" dir="2700000" algn="tl">
                    <a:srgbClr val="000000">
                      <a:alpha val="43137"/>
                    </a:srgbClr>
                  </a:outerShdw>
                </a:effectLst>
                <a:latin typeface="+mj-lt"/>
              </a:rPr>
              <a:t>energy pyramid</a:t>
            </a:r>
            <a:r>
              <a:rPr lang="en-US" sz="3500" b="1" dirty="0">
                <a:solidFill>
                  <a:srgbClr val="7030A0"/>
                </a:solidFill>
                <a:effectLst>
                  <a:outerShdw blurRad="38100" dist="38100" dir="2700000" algn="tl">
                    <a:srgbClr val="000000">
                      <a:alpha val="43137"/>
                    </a:srgbClr>
                  </a:outerShdw>
                </a:effectLst>
                <a:latin typeface="+mj-lt"/>
              </a:rPr>
              <a:t>.</a:t>
            </a:r>
          </a:p>
        </p:txBody>
      </p:sp>
      <p:sp>
        <p:nvSpPr>
          <p:cNvPr id="4" name="Isosceles Triangle 3"/>
          <p:cNvSpPr/>
          <p:nvPr/>
        </p:nvSpPr>
        <p:spPr>
          <a:xfrm rot="194722">
            <a:off x="-1314038" y="1867830"/>
            <a:ext cx="7067298" cy="4232530"/>
          </a:xfrm>
          <a:prstGeom prst="triangle">
            <a:avLst/>
          </a:prstGeom>
          <a:solidFill>
            <a:schemeClr val="bg1"/>
          </a:solidFill>
          <a:ln w="76200"/>
          <a:effectLst>
            <a:outerShdw blurRad="127000" dir="2700000" sx="102000" sy="102000" algn="tl"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52400" y="914400"/>
            <a:ext cx="1371600" cy="5943600"/>
          </a:xfrm>
          <a:prstGeom prst="upArrow">
            <a:avLst/>
          </a:prstGeom>
          <a:solidFill>
            <a:srgbClr val="962FA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www.csus.edu/indiv/l/loom/wk%2014/energy%20pyramid.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620" b="5130"/>
          <a:stretch/>
        </p:blipFill>
        <p:spPr bwMode="auto">
          <a:xfrm>
            <a:off x="580991" y="1676400"/>
            <a:ext cx="4097692" cy="430436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562600" y="5505271"/>
            <a:ext cx="3505200" cy="1200329"/>
          </a:xfrm>
          <a:prstGeom prst="rect">
            <a:avLst/>
          </a:prstGeom>
          <a:noFill/>
        </p:spPr>
        <p:txBody>
          <a:bodyPr wrap="square" rtlCol="0">
            <a:spAutoFit/>
          </a:bodyPr>
          <a:lstStyle/>
          <a:p>
            <a:pPr algn="r"/>
            <a:r>
              <a:rPr lang="en-US" b="1" dirty="0" smtClean="0">
                <a:solidFill>
                  <a:srgbClr val="FF0000"/>
                </a:solidFill>
                <a:effectLst>
                  <a:outerShdw blurRad="38100" dist="38100" dir="2700000" algn="tl">
                    <a:srgbClr val="000000">
                      <a:alpha val="43137"/>
                    </a:srgbClr>
                  </a:outerShdw>
                </a:effectLst>
                <a:latin typeface="+mj-lt"/>
              </a:rPr>
              <a:t>In other words, when one organism eats another, </a:t>
            </a:r>
            <a:r>
              <a:rPr lang="en-US" b="1" u="sng" dirty="0" smtClean="0">
                <a:solidFill>
                  <a:srgbClr val="FF0000"/>
                </a:solidFill>
                <a:effectLst>
                  <a:outerShdw blurRad="38100" dist="38100" dir="2700000" algn="tl">
                    <a:srgbClr val="000000">
                      <a:alpha val="43137"/>
                    </a:srgbClr>
                  </a:outerShdw>
                </a:effectLst>
                <a:latin typeface="+mj-lt"/>
              </a:rPr>
              <a:t>90% of the energy is lost or used up</a:t>
            </a:r>
            <a:r>
              <a:rPr lang="en-US" b="1" dirty="0" smtClean="0">
                <a:solidFill>
                  <a:srgbClr val="FF0000"/>
                </a:solidFill>
                <a:effectLst>
                  <a:outerShdw blurRad="38100" dist="38100" dir="2700000" algn="tl">
                    <a:srgbClr val="000000">
                      <a:alpha val="43137"/>
                    </a:srgbClr>
                  </a:outerShdw>
                </a:effectLst>
                <a:latin typeface="+mj-lt"/>
              </a:rPr>
              <a:t> and only 10% passes into the consumer.</a:t>
            </a:r>
            <a:endParaRPr lang="en-US" b="1" dirty="0">
              <a:solidFill>
                <a:srgbClr val="FF0000"/>
              </a:solidFill>
              <a:effectLst>
                <a:outerShdw blurRad="38100" dist="38100" dir="2700000" algn="tl">
                  <a:srgbClr val="000000">
                    <a:alpha val="43137"/>
                  </a:srgbClr>
                </a:outerShdw>
              </a:effectLst>
              <a:latin typeface="+mj-lt"/>
            </a:endParaRPr>
          </a:p>
        </p:txBody>
      </p:sp>
      <p:sp>
        <p:nvSpPr>
          <p:cNvPr id="14" name="Action Button: Home 13">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92654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1000" fill="hold"/>
                                        <p:tgtEl>
                                          <p:spTgt spid="8">
                                            <p:bg/>
                                          </p:spTgt>
                                        </p:tgtEl>
                                        <p:attrNameLst>
                                          <p:attrName>ppt_w</p:attrName>
                                        </p:attrNameLst>
                                      </p:cBhvr>
                                      <p:tavLst>
                                        <p:tav tm="0">
                                          <p:val>
                                            <p:strVal val="#ppt_w*0.70"/>
                                          </p:val>
                                        </p:tav>
                                        <p:tav tm="100000">
                                          <p:val>
                                            <p:strVal val="#ppt_w"/>
                                          </p:val>
                                        </p:tav>
                                      </p:tavLst>
                                    </p:anim>
                                    <p:anim calcmode="lin" valueType="num">
                                      <p:cBhvr>
                                        <p:cTn id="8" dur="1000" fill="hold"/>
                                        <p:tgtEl>
                                          <p:spTgt spid="8">
                                            <p:bg/>
                                          </p:spTgt>
                                        </p:tgtEl>
                                        <p:attrNameLst>
                                          <p:attrName>ppt_h</p:attrName>
                                        </p:attrNameLst>
                                      </p:cBhvr>
                                      <p:tavLst>
                                        <p:tav tm="0">
                                          <p:val>
                                            <p:strVal val="#ppt_h"/>
                                          </p:val>
                                        </p:tav>
                                        <p:tav tm="100000">
                                          <p:val>
                                            <p:strVal val="#ppt_h"/>
                                          </p:val>
                                        </p:tav>
                                      </p:tavLst>
                                    </p:anim>
                                    <p:animEffect transition="in" filter="fade">
                                      <p:cBhvr>
                                        <p:cTn id="9" dur="1000"/>
                                        <p:tgtEl>
                                          <p:spTgt spid="8">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1750"/>
                                        <p:tgtEl>
                                          <p:spTgt spid="11"/>
                                        </p:tgtEl>
                                      </p:cBhvr>
                                    </p:animEffect>
                                  </p:childTnLst>
                                </p:cTn>
                              </p:par>
                            </p:childTnLst>
                          </p:cTn>
                        </p:par>
                        <p:par>
                          <p:cTn id="34" fill="hold">
                            <p:stCondLst>
                              <p:cond delay="1750"/>
                            </p:stCondLst>
                            <p:childTnLst>
                              <p:par>
                                <p:cTn id="35" presetID="2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3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1" grpId="0" animBg="1"/>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MIKvPwCKjOI/TWMLpbMrqdI/AAAAAAAAADk/0MAQtjtW6FA/s1600/freshwater_shallows_food_w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2590800"/>
            <a:ext cx="5882397" cy="4013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133600" y="457200"/>
            <a:ext cx="480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Food Webs</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5" name="Picture 4" descr="http://www.csus.edu/indiv/l/loom/wk%2014/energy%20pyramid.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0" y="2565832"/>
            <a:ext cx="1865376" cy="43043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81000" y="1401012"/>
            <a:ext cx="8534400" cy="430887"/>
          </a:xfrm>
          <a:prstGeom prst="rect">
            <a:avLst/>
          </a:prstGeom>
          <a:noFill/>
        </p:spPr>
        <p:txBody>
          <a:bodyPr wrap="square" rtlCol="0">
            <a:spAutoFit/>
          </a:bodyPr>
          <a:lstStyle/>
          <a:p>
            <a:r>
              <a:rPr lang="en-US" sz="2200" b="1" dirty="0" smtClean="0">
                <a:solidFill>
                  <a:schemeClr val="accent1"/>
                </a:solidFill>
                <a:effectLst>
                  <a:outerShdw blurRad="38100" dist="38100" dir="2700000" algn="tl">
                    <a:srgbClr val="000000">
                      <a:alpha val="43137"/>
                    </a:srgbClr>
                  </a:outerShdw>
                </a:effectLst>
                <a:latin typeface="+mj-lt"/>
              </a:rPr>
              <a:t>In reality, ecosystems are much more complex than a single food chain. </a:t>
            </a:r>
            <a:endParaRPr lang="en-US" sz="2200" b="1" dirty="0">
              <a:solidFill>
                <a:schemeClr val="accent1"/>
              </a:solidFill>
              <a:effectLst>
                <a:outerShdw blurRad="38100" dist="38100" dir="2700000" algn="tl">
                  <a:srgbClr val="000000">
                    <a:alpha val="43137"/>
                  </a:srgbClr>
                </a:outerShdw>
              </a:effectLst>
              <a:latin typeface="+mj-lt"/>
            </a:endParaRPr>
          </a:p>
        </p:txBody>
      </p:sp>
      <p:sp>
        <p:nvSpPr>
          <p:cNvPr id="8" name="TextBox 7"/>
          <p:cNvSpPr txBox="1"/>
          <p:nvPr/>
        </p:nvSpPr>
        <p:spPr>
          <a:xfrm>
            <a:off x="381000" y="1745159"/>
            <a:ext cx="8534400" cy="769441"/>
          </a:xfrm>
          <a:prstGeom prst="rect">
            <a:avLst/>
          </a:prstGeom>
          <a:noFill/>
        </p:spPr>
        <p:txBody>
          <a:bodyPr wrap="square" rtlCol="0">
            <a:spAutoFit/>
          </a:bodyPr>
          <a:lstStyle/>
          <a:p>
            <a:r>
              <a:rPr lang="en-US" sz="2200" b="1" dirty="0" smtClean="0">
                <a:solidFill>
                  <a:schemeClr val="accent1"/>
                </a:solidFill>
                <a:effectLst>
                  <a:outerShdw blurRad="38100" dist="38100" dir="2700000" algn="tl">
                    <a:srgbClr val="000000">
                      <a:alpha val="43137"/>
                    </a:srgbClr>
                  </a:outerShdw>
                </a:effectLst>
                <a:latin typeface="+mj-lt"/>
              </a:rPr>
              <a:t>That’s why a </a:t>
            </a:r>
            <a:r>
              <a:rPr lang="en-US" sz="2200" b="1" i="1" dirty="0" smtClean="0">
                <a:solidFill>
                  <a:schemeClr val="accent1"/>
                </a:solidFill>
                <a:effectLst>
                  <a:outerShdw blurRad="38100" dist="38100" dir="2700000" algn="tl">
                    <a:srgbClr val="000000">
                      <a:alpha val="43137"/>
                    </a:srgbClr>
                  </a:outerShdw>
                </a:effectLst>
                <a:latin typeface="+mj-lt"/>
              </a:rPr>
              <a:t>food web </a:t>
            </a:r>
            <a:r>
              <a:rPr lang="en-US" sz="2200" b="1" dirty="0" smtClean="0">
                <a:solidFill>
                  <a:schemeClr val="accent1"/>
                </a:solidFill>
                <a:effectLst>
                  <a:outerShdw blurRad="38100" dist="38100" dir="2700000" algn="tl">
                    <a:srgbClr val="000000">
                      <a:alpha val="43137"/>
                    </a:srgbClr>
                  </a:outerShdw>
                </a:effectLst>
                <a:latin typeface="+mj-lt"/>
              </a:rPr>
              <a:t>can be handy to give us a much better picture of all of the different connections in an ecosystem.</a:t>
            </a:r>
            <a:endParaRPr lang="en-US" sz="2200" b="1" dirty="0">
              <a:solidFill>
                <a:schemeClr val="accent1"/>
              </a:solidFill>
              <a:effectLst>
                <a:outerShdw blurRad="38100" dist="38100" dir="2700000" algn="tl">
                  <a:srgbClr val="000000">
                    <a:alpha val="43137"/>
                  </a:srgbClr>
                </a:outerShdw>
              </a:effectLst>
              <a:latin typeface="+mj-lt"/>
            </a:endParaRPr>
          </a:p>
        </p:txBody>
      </p:sp>
      <p:sp>
        <p:nvSpPr>
          <p:cNvPr id="9" name="Action Button: Home 8">
            <a:hlinkClick r:id="rId4"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657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250"/>
                                        <p:tgtEl>
                                          <p:spTgt spid="5"/>
                                        </p:tgtEl>
                                      </p:cBhvr>
                                    </p:animEffect>
                                    <p:set>
                                      <p:cBhvr>
                                        <p:cTn id="20" dur="1" fill="hold">
                                          <p:stCondLst>
                                            <p:cond delay="124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fade">
                                      <p:cBhvr>
                                        <p:cTn id="23" dur="12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1752600"/>
            <a:ext cx="8077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ct val="50000"/>
              </a:spcBef>
              <a:buNone/>
            </a:pPr>
            <a:r>
              <a:rPr lang="en-US" sz="3200" b="1" i="1" dirty="0" smtClean="0">
                <a:effectLst>
                  <a:outerShdw blurRad="38100" dist="38100" dir="2700000" algn="tl">
                    <a:srgbClr val="000000">
                      <a:alpha val="43137"/>
                    </a:srgbClr>
                  </a:outerShdw>
                </a:effectLst>
                <a:latin typeface="+mj-lt"/>
                <a:cs typeface="Times New Roman" pitchFamily="18" charset="0"/>
              </a:rPr>
              <a:t>Ecology</a:t>
            </a:r>
            <a:r>
              <a:rPr lang="en-US" sz="3200" b="1" dirty="0" smtClean="0">
                <a:effectLst>
                  <a:outerShdw blurRad="38100" dist="38100" dir="2700000" algn="tl">
                    <a:srgbClr val="000000">
                      <a:alpha val="43137"/>
                    </a:srgbClr>
                  </a:outerShdw>
                </a:effectLst>
                <a:latin typeface="+mj-lt"/>
                <a:cs typeface="Times New Roman" pitchFamily="18" charset="0"/>
              </a:rPr>
              <a:t> </a:t>
            </a:r>
            <a:r>
              <a:rPr lang="en-US" sz="3200" b="1" dirty="0" smtClean="0">
                <a:effectLst>
                  <a:outerShdw blurRad="38100" dist="38100" dir="2700000" algn="tl">
                    <a:srgbClr val="000000">
                      <a:alpha val="43137"/>
                    </a:srgbClr>
                  </a:outerShdw>
                </a:effectLst>
                <a:latin typeface="+mj-lt"/>
                <a:cs typeface="Times New Roman" pitchFamily="18" charset="0"/>
                <a:sym typeface="Wingdings" pitchFamily="2" charset="2"/>
              </a:rPr>
              <a:t> </a:t>
            </a:r>
            <a:r>
              <a:rPr lang="en-US" b="1" dirty="0" smtClean="0">
                <a:effectLst>
                  <a:outerShdw blurRad="38100" dist="38100" dir="2700000" algn="tl">
                    <a:srgbClr val="000000">
                      <a:alpha val="43137"/>
                    </a:srgbClr>
                  </a:outerShdw>
                </a:effectLst>
                <a:latin typeface="+mj-lt"/>
                <a:cs typeface="Times New Roman" pitchFamily="18" charset="0"/>
              </a:rPr>
              <a:t>The study of </a:t>
            </a:r>
            <a:r>
              <a:rPr lang="en-US" b="1" u="sng" dirty="0" smtClean="0">
                <a:effectLst>
                  <a:outerShdw blurRad="38100" dist="38100" dir="2700000" algn="tl">
                    <a:srgbClr val="000000">
                      <a:alpha val="43137"/>
                    </a:srgbClr>
                  </a:outerShdw>
                </a:effectLst>
                <a:latin typeface="+mj-lt"/>
                <a:cs typeface="Times New Roman" pitchFamily="18" charset="0"/>
              </a:rPr>
              <a:t>relationships</a:t>
            </a:r>
            <a:r>
              <a:rPr lang="en-US" b="1" dirty="0" smtClean="0">
                <a:effectLst>
                  <a:outerShdw blurRad="38100" dist="38100" dir="2700000" algn="tl">
                    <a:srgbClr val="000000">
                      <a:alpha val="43137"/>
                    </a:srgbClr>
                  </a:outerShdw>
                </a:effectLst>
                <a:latin typeface="+mj-lt"/>
                <a:cs typeface="Times New Roman" pitchFamily="18" charset="0"/>
              </a:rPr>
              <a:t> and </a:t>
            </a:r>
            <a:r>
              <a:rPr lang="en-US" b="1" u="sng" dirty="0" smtClean="0">
                <a:effectLst>
                  <a:outerShdw blurRad="38100" dist="38100" dir="2700000" algn="tl">
                    <a:srgbClr val="000000">
                      <a:alpha val="43137"/>
                    </a:srgbClr>
                  </a:outerShdw>
                </a:effectLst>
                <a:latin typeface="+mj-lt"/>
                <a:cs typeface="Times New Roman" pitchFamily="18" charset="0"/>
              </a:rPr>
              <a:t>interactions</a:t>
            </a:r>
            <a:r>
              <a:rPr lang="en-US" b="1" dirty="0" smtClean="0">
                <a:effectLst>
                  <a:outerShdw blurRad="38100" dist="38100" dir="2700000" algn="tl">
                    <a:srgbClr val="000000">
                      <a:alpha val="43137"/>
                    </a:srgbClr>
                  </a:outerShdw>
                </a:effectLst>
                <a:latin typeface="+mj-lt"/>
                <a:cs typeface="Times New Roman" pitchFamily="18" charset="0"/>
              </a:rPr>
              <a:t> of living things with one another and their environment</a:t>
            </a:r>
            <a:endParaRPr lang="en-US" b="1" dirty="0">
              <a:effectLst>
                <a:outerShdw blurRad="38100" dist="38100" dir="2700000" algn="tl">
                  <a:srgbClr val="000000">
                    <a:alpha val="43137"/>
                  </a:srgbClr>
                </a:outerShdw>
              </a:effectLst>
              <a:latin typeface="+mj-lt"/>
              <a:cs typeface="Times New Roman" pitchFamily="18" charset="0"/>
            </a:endParaRPr>
          </a:p>
        </p:txBody>
      </p:sp>
      <p:pic>
        <p:nvPicPr>
          <p:cNvPr id="6" name="Picture 2" descr="http://classes.design.ucla.edu/Winter06/161B/projects/tonyau/ps2/1/images/FoodW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971800"/>
            <a:ext cx="4419600" cy="3429000"/>
          </a:xfrm>
          <a:prstGeom prst="rect">
            <a:avLst/>
          </a:prstGeom>
          <a:ln>
            <a:noFill/>
          </a:ln>
          <a:effectLst>
            <a:outerShdw blurRad="292100" dist="139700" dir="2700000" algn="tl" rotWithShape="0">
              <a:srgbClr val="333333">
                <a:alpha val="65000"/>
              </a:srgbClr>
            </a:outerShdw>
          </a:effectLst>
        </p:spPr>
      </p:pic>
      <p:sp>
        <p:nvSpPr>
          <p:cNvPr id="7" name="Rectangle 3"/>
          <p:cNvSpPr txBox="1">
            <a:spLocks noChangeArrowheads="1"/>
          </p:cNvSpPr>
          <p:nvPr/>
        </p:nvSpPr>
        <p:spPr bwMode="auto">
          <a:xfrm>
            <a:off x="5715000" y="3048000"/>
            <a:ext cx="3124200" cy="3352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p>
            <a:pPr marL="0" marR="45720" lvl="0" indent="0" algn="l" defTabSz="914400" rtl="0" eaLnBrk="0" fontAlgn="base" latinLnBrk="0" hangingPunct="0">
              <a:lnSpc>
                <a:spcPct val="100000"/>
              </a:lnSpc>
              <a:spcBef>
                <a:spcPct val="50000"/>
              </a:spcBef>
              <a:spcAft>
                <a:spcPct val="0"/>
              </a:spcAft>
              <a:buClr>
                <a:srgbClr val="0BD0D9"/>
              </a:buClr>
              <a:buSzPct val="95000"/>
              <a:buFont typeface="Wingdings 2" pitchFamily="18" charset="2"/>
              <a:buNone/>
              <a:tabLst/>
              <a:defRPr/>
            </a:pPr>
            <a:r>
              <a:rPr kumimoji="0" lang="en-US" sz="3000" b="1" i="0" u="none" strike="noStrike" kern="1200" cap="none" spc="0" normalizeH="0" baseline="0" noProof="0" dirty="0" smtClean="0">
                <a:ln>
                  <a:noFill/>
                </a:ln>
                <a:solidFill>
                  <a:srgbClr val="962FA7"/>
                </a:solidFill>
                <a:effectLst>
                  <a:outerShdw blurRad="38100" dist="38100" dir="2700000" algn="tl">
                    <a:srgbClr val="000000">
                      <a:alpha val="43137"/>
                    </a:srgbClr>
                  </a:outerShdw>
                </a:effectLst>
                <a:uLnTx/>
                <a:uFillTx/>
                <a:latin typeface="+mj-lt"/>
                <a:ea typeface="+mn-ea"/>
                <a:cs typeface="Times New Roman" pitchFamily="18" charset="0"/>
              </a:rPr>
              <a:t>A food</a:t>
            </a:r>
            <a:r>
              <a:rPr kumimoji="0" lang="en-US" sz="3000" b="1" i="0" u="none" strike="noStrike" kern="1200" cap="none" spc="0" normalizeH="0" noProof="0" dirty="0" smtClean="0">
                <a:ln>
                  <a:noFill/>
                </a:ln>
                <a:solidFill>
                  <a:srgbClr val="962FA7"/>
                </a:solidFill>
                <a:effectLst>
                  <a:outerShdw blurRad="38100" dist="38100" dir="2700000" algn="tl">
                    <a:srgbClr val="000000">
                      <a:alpha val="43137"/>
                    </a:srgbClr>
                  </a:outerShdw>
                </a:effectLst>
                <a:uLnTx/>
                <a:uFillTx/>
                <a:latin typeface="+mj-lt"/>
                <a:ea typeface="+mn-ea"/>
                <a:cs typeface="Times New Roman" pitchFamily="18" charset="0"/>
              </a:rPr>
              <a:t> web like this one gives us a good look at some of the different ways organisms interact </a:t>
            </a:r>
            <a:r>
              <a:rPr lang="en-US" sz="3000" b="1" dirty="0" smtClean="0">
                <a:solidFill>
                  <a:srgbClr val="962FA7"/>
                </a:solidFill>
                <a:effectLst>
                  <a:outerShdw blurRad="38100" dist="38100" dir="2700000" algn="tl">
                    <a:srgbClr val="000000">
                      <a:alpha val="43137"/>
                    </a:srgbClr>
                  </a:outerShdw>
                </a:effectLst>
                <a:latin typeface="+mj-lt"/>
                <a:cs typeface="Times New Roman" pitchFamily="18" charset="0"/>
              </a:rPr>
              <a:t>within their habitat.</a:t>
            </a:r>
            <a:endParaRPr kumimoji="0" lang="en-US" sz="3000" b="1" i="0" u="none" strike="noStrike" kern="1200" cap="none" spc="0" normalizeH="0" baseline="0" noProof="0" dirty="0">
              <a:ln>
                <a:noFill/>
              </a:ln>
              <a:solidFill>
                <a:srgbClr val="962FA7"/>
              </a:solidFill>
              <a:effectLst>
                <a:outerShdw blurRad="38100" dist="38100" dir="2700000" algn="tl">
                  <a:srgbClr val="000000">
                    <a:alpha val="43137"/>
                  </a:srgbClr>
                </a:outerShdw>
              </a:effectLst>
              <a:uLnTx/>
              <a:uFillTx/>
              <a:latin typeface="+mj-lt"/>
              <a:ea typeface="+mn-ea"/>
              <a:cs typeface="Times New Roman" pitchFamily="18" charset="0"/>
            </a:endParaRPr>
          </a:p>
        </p:txBody>
      </p:sp>
      <p:sp>
        <p:nvSpPr>
          <p:cNvPr id="8" name="Rounded Rectangle 7"/>
          <p:cNvSpPr/>
          <p:nvPr/>
        </p:nvSpPr>
        <p:spPr>
          <a:xfrm>
            <a:off x="1828800" y="742950"/>
            <a:ext cx="5431222" cy="838200"/>
          </a:xfrm>
          <a:prstGeom prst="roundRect">
            <a:avLst/>
          </a:prstGeom>
          <a:solidFill>
            <a:schemeClr val="accent4">
              <a:alpha val="84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mj-lt"/>
              </a:rPr>
              <a:t>1)  What is Ecology?</a:t>
            </a:r>
            <a:endParaRPr lang="en-US" sz="4400" b="1" dirty="0">
              <a:latin typeface="+mj-lt"/>
            </a:endParaRPr>
          </a:p>
        </p:txBody>
      </p:sp>
      <p:sp>
        <p:nvSpPr>
          <p:cNvPr id="9" name="Action Button: Home 8">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7012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7" grpId="0" build="p" autoUpdateAnimBg="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Ecological Relationships</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TextBox 5"/>
          <p:cNvSpPr txBox="1"/>
          <p:nvPr/>
        </p:nvSpPr>
        <p:spPr>
          <a:xfrm>
            <a:off x="381000" y="1401012"/>
            <a:ext cx="8534400" cy="830997"/>
          </a:xfrm>
          <a:prstGeom prst="rect">
            <a:avLst/>
          </a:prstGeom>
          <a:noFill/>
        </p:spPr>
        <p:txBody>
          <a:bodyPr wrap="square" rtlCol="0">
            <a:spAutoFit/>
          </a:bodyPr>
          <a:lstStyle/>
          <a:p>
            <a:pPr algn="ctr"/>
            <a:r>
              <a:rPr lang="en-US" sz="2400" b="1" dirty="0" smtClean="0">
                <a:solidFill>
                  <a:schemeClr val="accent1"/>
                </a:solidFill>
                <a:effectLst>
                  <a:outerShdw blurRad="38100" dist="38100" dir="2700000" algn="tl">
                    <a:srgbClr val="000000">
                      <a:alpha val="43137"/>
                    </a:srgbClr>
                  </a:outerShdw>
                </a:effectLst>
                <a:latin typeface="+mj-lt"/>
              </a:rPr>
              <a:t>Click the images below to see a few types of interspecies relationships that are common in most ecosystems. </a:t>
            </a:r>
            <a:endParaRPr lang="en-US" sz="2400" b="1" dirty="0">
              <a:solidFill>
                <a:schemeClr val="accent1"/>
              </a:solidFill>
              <a:effectLst>
                <a:outerShdw blurRad="38100" dist="38100" dir="2700000" algn="tl">
                  <a:srgbClr val="000000">
                    <a:alpha val="43137"/>
                  </a:srgbClr>
                </a:outerShdw>
              </a:effectLst>
              <a:latin typeface="+mj-lt"/>
            </a:endParaRPr>
          </a:p>
        </p:txBody>
      </p:sp>
      <p:pic>
        <p:nvPicPr>
          <p:cNvPr id="1026" name="Picture 2" descr="http://www.thetonerexpress.com/wp-content/uploads/2012/05/Finding-Out-The-Tapeworm-Treatment-and-Symptoms-of-Hookworm-in-Humans.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2752265"/>
            <a:ext cx="2209800" cy="1491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http://farm4.staticflickr.com/3537/3462538716_f0f47737b7_z.jpg?zz=1">
            <a:hlinkClick r:id="rId5"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7700" b="19412"/>
          <a:stretch/>
        </p:blipFill>
        <p:spPr bwMode="auto">
          <a:xfrm>
            <a:off x="3364992" y="4756181"/>
            <a:ext cx="2502408" cy="1580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http://personalpages.warnerpacific.edu/kterwilliger/cheetah-speed-2.jp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000" y="2721785"/>
            <a:ext cx="2410795" cy="159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90600" y="2372003"/>
            <a:ext cx="1819857"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Predator-Prey</a:t>
            </a:r>
            <a:endParaRPr lang="en-US" sz="2200" dirty="0">
              <a:solidFill>
                <a:srgbClr val="7030A0"/>
              </a:solidFill>
              <a:latin typeface="+mj-lt"/>
            </a:endParaRPr>
          </a:p>
        </p:txBody>
      </p:sp>
      <p:sp>
        <p:nvSpPr>
          <p:cNvPr id="10" name="Rectangle 9"/>
          <p:cNvSpPr/>
          <p:nvPr/>
        </p:nvSpPr>
        <p:spPr>
          <a:xfrm>
            <a:off x="3886200" y="4369713"/>
            <a:ext cx="1341266"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Symbiosis</a:t>
            </a:r>
            <a:endParaRPr lang="en-US" sz="2200" dirty="0">
              <a:solidFill>
                <a:srgbClr val="7030A0"/>
              </a:solidFill>
              <a:latin typeface="+mj-lt"/>
            </a:endParaRPr>
          </a:p>
        </p:txBody>
      </p:sp>
      <p:sp>
        <p:nvSpPr>
          <p:cNvPr id="11" name="Rectangle 10"/>
          <p:cNvSpPr/>
          <p:nvPr/>
        </p:nvSpPr>
        <p:spPr>
          <a:xfrm>
            <a:off x="6428294" y="2374972"/>
            <a:ext cx="1392817"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Parasitism</a:t>
            </a:r>
            <a:endParaRPr lang="en-US" sz="2200" dirty="0">
              <a:solidFill>
                <a:srgbClr val="7030A0"/>
              </a:solidFill>
              <a:latin typeface="+mj-lt"/>
            </a:endParaRPr>
          </a:p>
        </p:txBody>
      </p:sp>
    </p:spTree>
    <p:extLst>
      <p:ext uri="{BB962C8B-B14F-4D97-AF65-F5344CB8AC3E}">
        <p14:creationId xmlns:p14="http://schemas.microsoft.com/office/powerpoint/2010/main" xmlns="" val="336631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1000"/>
                                        <p:tgtEl>
                                          <p:spTgt spid="103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1000"/>
                                        <p:tgtEl>
                                          <p:spTgt spid="103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Predator-Prey</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7" name="Picture 8" descr="http://personalpages.warnerpacific.edu/kterwilliger/cheetah-spe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819400"/>
            <a:ext cx="2911128" cy="1928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5029200" y="2843975"/>
            <a:ext cx="3429000" cy="2251899"/>
          </a:xfrm>
          <a:prstGeom prst="rect">
            <a:avLst/>
          </a:prstGeom>
        </p:spPr>
        <p:txBody>
          <a:bodyPr wrap="square">
            <a:spAutoFit/>
          </a:bodyPr>
          <a:lstStyle/>
          <a:p>
            <a:pPr marL="342900" indent="-342900">
              <a:spcAft>
                <a:spcPts val="1000"/>
              </a:spcAft>
              <a:buFont typeface="Arial" pitchFamily="34" charset="0"/>
              <a:buChar char="•"/>
            </a:pPr>
            <a:r>
              <a:rPr lang="en-US" sz="2200" b="1" dirty="0" smtClean="0">
                <a:solidFill>
                  <a:srgbClr val="00B0F0"/>
                </a:solidFill>
                <a:effectLst>
                  <a:outerShdw blurRad="38100" dist="38100" dir="2700000" algn="tl">
                    <a:srgbClr val="000000">
                      <a:alpha val="43137"/>
                    </a:srgbClr>
                  </a:outerShdw>
                </a:effectLst>
                <a:latin typeface="+mj-lt"/>
              </a:rPr>
              <a:t>A cheetah and gazelle are an obvious example of a classic predator-prey relationship.   </a:t>
            </a:r>
          </a:p>
          <a:p>
            <a:pPr marL="342900" indent="-342900">
              <a:spcAft>
                <a:spcPts val="1000"/>
              </a:spcAft>
              <a:buFont typeface="Arial" pitchFamily="34" charset="0"/>
              <a:buChar char="•"/>
            </a:pPr>
            <a:r>
              <a:rPr lang="en-US" sz="2200" b="1" dirty="0" smtClean="0">
                <a:solidFill>
                  <a:srgbClr val="00B0F0"/>
                </a:solidFill>
                <a:effectLst>
                  <a:outerShdw blurRad="38100" dist="38100" dir="2700000" algn="tl">
                    <a:srgbClr val="000000">
                      <a:alpha val="43137"/>
                    </a:srgbClr>
                  </a:outerShdw>
                </a:effectLst>
                <a:latin typeface="+mj-lt"/>
              </a:rPr>
              <a:t>You can probably figure out which is which.</a:t>
            </a:r>
            <a:endParaRPr lang="en-US" sz="2200" b="1" dirty="0">
              <a:solidFill>
                <a:srgbClr val="00B0F0"/>
              </a:solidFill>
              <a:effectLst>
                <a:outerShdw blurRad="38100" dist="38100" dir="2700000" algn="tl">
                  <a:srgbClr val="000000">
                    <a:alpha val="43137"/>
                  </a:srgbClr>
                </a:outerShdw>
              </a:effectLst>
              <a:latin typeface="+mj-lt"/>
            </a:endParaRPr>
          </a:p>
        </p:txBody>
      </p:sp>
      <p:sp>
        <p:nvSpPr>
          <p:cNvPr id="11" name="Action Button: Custom 10">
            <a:hlinkClick r:id="rId4" action="ppaction://hlinksldjump" highlightClick="1"/>
          </p:cNvPr>
          <p:cNvSpPr/>
          <p:nvPr/>
        </p:nvSpPr>
        <p:spPr>
          <a:xfrm>
            <a:off x="6629400" y="5791200"/>
            <a:ext cx="2286000" cy="838200"/>
          </a:xfrm>
          <a:prstGeom prst="actionButtonBlank">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latin typeface="+mj-lt"/>
              </a:rPr>
              <a:t>Back </a:t>
            </a:r>
            <a:r>
              <a:rPr lang="en-US" sz="1600" b="1" dirty="0">
                <a:effectLst>
                  <a:outerShdw blurRad="38100" dist="38100" dir="2700000" algn="tl">
                    <a:srgbClr val="000000">
                      <a:alpha val="43137"/>
                    </a:srgbClr>
                  </a:outerShdw>
                </a:effectLst>
                <a:latin typeface="+mj-lt"/>
              </a:rPr>
              <a:t>to </a:t>
            </a:r>
            <a:endParaRPr lang="en-US" sz="1600" b="1" dirty="0" smtClean="0">
              <a:effectLst>
                <a:outerShdw blurRad="38100" dist="38100" dir="2700000" algn="tl">
                  <a:srgbClr val="000000">
                    <a:alpha val="43137"/>
                  </a:srgbClr>
                </a:outerShdw>
              </a:effectLst>
              <a:latin typeface="+mj-lt"/>
            </a:endParaRPr>
          </a:p>
          <a:p>
            <a:pPr algn="ctr"/>
            <a:r>
              <a:rPr lang="en-US" sz="1600" b="1" i="1" dirty="0" smtClean="0">
                <a:effectLst>
                  <a:outerShdw blurRad="38100" dist="38100" dir="2700000" algn="tl">
                    <a:srgbClr val="000000">
                      <a:alpha val="43137"/>
                    </a:srgbClr>
                  </a:outerShdw>
                </a:effectLst>
                <a:latin typeface="+mj-lt"/>
              </a:rPr>
              <a:t>Ecological Relationships </a:t>
            </a:r>
          </a:p>
          <a:p>
            <a:pPr algn="ctr"/>
            <a:r>
              <a:rPr lang="en-US" sz="1600" b="1" dirty="0" smtClean="0">
                <a:effectLst>
                  <a:outerShdw blurRad="38100" dist="38100" dir="2700000" algn="tl">
                    <a:srgbClr val="000000">
                      <a:alpha val="43137"/>
                    </a:srgbClr>
                  </a:outerShdw>
                </a:effectLst>
                <a:latin typeface="+mj-lt"/>
              </a:rPr>
              <a:t>Slide</a:t>
            </a:r>
            <a:endParaRPr lang="en-US" sz="1600" b="1" dirty="0">
              <a:effectLst>
                <a:outerShdw blurRad="38100" dist="38100" dir="2700000" algn="tl">
                  <a:srgbClr val="000000">
                    <a:alpha val="43137"/>
                  </a:srgbClr>
                </a:outerShdw>
              </a:effectLst>
              <a:latin typeface="+mj-lt"/>
            </a:endParaRPr>
          </a:p>
        </p:txBody>
      </p:sp>
      <p:sp>
        <p:nvSpPr>
          <p:cNvPr id="8" name="TextBox 7"/>
          <p:cNvSpPr txBox="1"/>
          <p:nvPr/>
        </p:nvSpPr>
        <p:spPr>
          <a:xfrm>
            <a:off x="838200" y="1484293"/>
            <a:ext cx="7696200" cy="954107"/>
          </a:xfrm>
          <a:prstGeom prst="rect">
            <a:avLst/>
          </a:prstGeom>
          <a:noFill/>
        </p:spPr>
        <p:txBody>
          <a:bodyPr wrap="square" rtlCol="0">
            <a:spAutoFit/>
          </a:bodyPr>
          <a:lstStyle/>
          <a:p>
            <a:pPr marL="2457450" indent="-2457450"/>
            <a:r>
              <a:rPr lang="en-US" sz="3200" b="1" i="1" dirty="0" smtClean="0">
                <a:solidFill>
                  <a:srgbClr val="FF0000"/>
                </a:solidFill>
                <a:effectLst>
                  <a:outerShdw blurRad="38100" dist="38100" dir="2700000" algn="tl">
                    <a:srgbClr val="000000">
                      <a:alpha val="43137"/>
                    </a:srgbClr>
                  </a:outerShdw>
                </a:effectLst>
                <a:latin typeface="+mj-lt"/>
              </a:rPr>
              <a:t>Predation </a:t>
            </a:r>
            <a:r>
              <a:rPr lang="en-US" sz="3200" b="1" i="1" dirty="0" smtClean="0">
                <a:solidFill>
                  <a:srgbClr val="FF0000"/>
                </a:solidFill>
                <a:effectLst>
                  <a:outerShdw blurRad="38100" dist="38100" dir="2700000" algn="tl">
                    <a:srgbClr val="000000">
                      <a:alpha val="43137"/>
                    </a:srgbClr>
                  </a:outerShdw>
                </a:effectLst>
                <a:latin typeface="+mj-lt"/>
                <a:sym typeface="Wingdings" pitchFamily="2" charset="2"/>
              </a:rPr>
              <a:t>  	</a:t>
            </a:r>
            <a:r>
              <a:rPr lang="en-US" sz="2400" b="1" dirty="0" smtClean="0">
                <a:solidFill>
                  <a:srgbClr val="FF0000"/>
                </a:solidFill>
                <a:effectLst>
                  <a:outerShdw blurRad="38100" dist="38100" dir="2700000" algn="tl">
                    <a:srgbClr val="000000">
                      <a:alpha val="43137"/>
                    </a:srgbClr>
                  </a:outerShdw>
                </a:effectLst>
                <a:latin typeface="+mj-lt"/>
                <a:sym typeface="Wingdings" pitchFamily="2" charset="2"/>
              </a:rPr>
              <a:t>When one animal actively hunts and feeds on another live animal (its prey) </a:t>
            </a:r>
            <a:endParaRPr lang="en-US" sz="2400" b="1" dirty="0">
              <a:solidFill>
                <a:srgbClr val="FF0000"/>
              </a:solidFill>
              <a:effectLst>
                <a:outerShdw blurRad="38100" dist="38100" dir="2700000" algn="tl">
                  <a:srgbClr val="000000">
                    <a:alpha val="43137"/>
                  </a:srgbClr>
                </a:outerShdw>
              </a:effectLst>
              <a:latin typeface="+mj-lt"/>
            </a:endParaRPr>
          </a:p>
        </p:txBody>
      </p:sp>
      <p:sp>
        <p:nvSpPr>
          <p:cNvPr id="10" name="Rounded Rectangle 9"/>
          <p:cNvSpPr/>
          <p:nvPr/>
        </p:nvSpPr>
        <p:spPr>
          <a:xfrm>
            <a:off x="1219200" y="4728864"/>
            <a:ext cx="3429000" cy="1824336"/>
          </a:xfrm>
          <a:prstGeom prst="roundRect">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Arial" pitchFamily="34" charset="0"/>
              <a:buChar char="•"/>
            </a:pPr>
            <a:r>
              <a:rPr lang="en-US" b="1" dirty="0" smtClean="0">
                <a:effectLst>
                  <a:outerShdw blurRad="38100" dist="38100" dir="2700000" algn="tl">
                    <a:srgbClr val="000000">
                      <a:alpha val="43137"/>
                    </a:srgbClr>
                  </a:outerShdw>
                </a:effectLst>
                <a:latin typeface="+mj-lt"/>
              </a:rPr>
              <a:t>In nature, of course, there are thousands of different predator-prey relationships.</a:t>
            </a:r>
          </a:p>
          <a:p>
            <a:pPr marL="342900" indent="-342900">
              <a:spcAft>
                <a:spcPts val="1200"/>
              </a:spcAft>
              <a:buFont typeface="Arial" pitchFamily="34" charset="0"/>
              <a:buChar char="•"/>
            </a:pPr>
            <a:r>
              <a:rPr lang="en-US" b="1" dirty="0" smtClean="0">
                <a:effectLst>
                  <a:outerShdw blurRad="38100" dist="38100" dir="2700000" algn="tl">
                    <a:srgbClr val="000000">
                      <a:alpha val="43137"/>
                    </a:srgbClr>
                  </a:outerShdw>
                </a:effectLst>
                <a:latin typeface="+mj-lt"/>
              </a:rPr>
              <a:t>Many are </a:t>
            </a:r>
            <a:r>
              <a:rPr lang="en-US" b="1" u="sng" dirty="0" smtClean="0">
                <a:effectLst>
                  <a:outerShdw blurRad="38100" dist="38100" dir="2700000" algn="tl">
                    <a:srgbClr val="000000">
                      <a:alpha val="43137"/>
                    </a:srgbClr>
                  </a:outerShdw>
                </a:effectLst>
                <a:latin typeface="+mj-lt"/>
              </a:rPr>
              <a:t>much more subtle</a:t>
            </a:r>
            <a:r>
              <a:rPr lang="en-US" b="1" dirty="0" smtClean="0">
                <a:effectLst>
                  <a:outerShdw blurRad="38100" dist="38100" dir="2700000" algn="tl">
                    <a:srgbClr val="000000">
                      <a:alpha val="43137"/>
                    </a:srgbClr>
                  </a:outerShdw>
                </a:effectLst>
                <a:latin typeface="+mj-lt"/>
              </a:rPr>
              <a:t> than this example. </a:t>
            </a:r>
          </a:p>
        </p:txBody>
      </p:sp>
    </p:spTree>
    <p:extLst>
      <p:ext uri="{BB962C8B-B14F-4D97-AF65-F5344CB8AC3E}">
        <p14:creationId xmlns:p14="http://schemas.microsoft.com/office/powerpoint/2010/main" xmlns="" val="278891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Symbiosis</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TextBox 4"/>
          <p:cNvSpPr txBox="1"/>
          <p:nvPr/>
        </p:nvSpPr>
        <p:spPr>
          <a:xfrm>
            <a:off x="381000" y="1401012"/>
            <a:ext cx="8534400" cy="461665"/>
          </a:xfrm>
          <a:prstGeom prst="rect">
            <a:avLst/>
          </a:prstGeom>
          <a:noFill/>
        </p:spPr>
        <p:txBody>
          <a:bodyPr wrap="square" rtlCol="0">
            <a:spAutoFit/>
          </a:bodyPr>
          <a:lstStyle/>
          <a:p>
            <a:pPr algn="ctr"/>
            <a:r>
              <a:rPr lang="en-US" sz="2400" b="1" dirty="0" smtClean="0">
                <a:solidFill>
                  <a:schemeClr val="accent1"/>
                </a:solidFill>
                <a:effectLst>
                  <a:outerShdw blurRad="38100" dist="38100" dir="2700000" algn="tl">
                    <a:srgbClr val="000000">
                      <a:alpha val="43137"/>
                    </a:srgbClr>
                  </a:outerShdw>
                </a:effectLst>
                <a:latin typeface="+mj-lt"/>
              </a:rPr>
              <a:t>There are a two main types of symbiotic relationships:</a:t>
            </a:r>
            <a:endParaRPr lang="en-US" sz="2400" b="1" dirty="0">
              <a:solidFill>
                <a:schemeClr val="accent1"/>
              </a:solidFill>
              <a:effectLst>
                <a:outerShdw blurRad="38100" dist="38100" dir="2700000" algn="tl">
                  <a:srgbClr val="000000">
                    <a:alpha val="43137"/>
                  </a:srgbClr>
                </a:outerShdw>
              </a:effectLst>
              <a:latin typeface="+mj-lt"/>
            </a:endParaRPr>
          </a:p>
        </p:txBody>
      </p:sp>
      <p:sp>
        <p:nvSpPr>
          <p:cNvPr id="7" name="TextBox 6"/>
          <p:cNvSpPr txBox="1"/>
          <p:nvPr/>
        </p:nvSpPr>
        <p:spPr>
          <a:xfrm>
            <a:off x="990600" y="1905000"/>
            <a:ext cx="2819400" cy="1015663"/>
          </a:xfrm>
          <a:prstGeom prst="rect">
            <a:avLst/>
          </a:prstGeom>
          <a:noFill/>
        </p:spPr>
        <p:txBody>
          <a:bodyPr wrap="square" rtlCol="0">
            <a:spAutoFit/>
          </a:bodyPr>
          <a:lstStyle/>
          <a:p>
            <a:pPr algn="ctr"/>
            <a:r>
              <a:rPr lang="en-US" sz="2400" b="1" dirty="0" smtClean="0">
                <a:solidFill>
                  <a:srgbClr val="7030A0"/>
                </a:solidFill>
                <a:effectLst>
                  <a:outerShdw blurRad="38100" dist="38100" dir="2700000" algn="tl">
                    <a:srgbClr val="000000">
                      <a:alpha val="43137"/>
                    </a:srgbClr>
                  </a:outerShdw>
                </a:effectLst>
                <a:latin typeface="+mj-lt"/>
              </a:rPr>
              <a:t>Mutualism:</a:t>
            </a:r>
          </a:p>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mj-lt"/>
              </a:rPr>
              <a:t>Two species who each benefit from the other</a:t>
            </a:r>
            <a:endParaRPr lang="en-US" b="1" dirty="0">
              <a:solidFill>
                <a:schemeClr val="tx1">
                  <a:lumMod val="85000"/>
                  <a:lumOff val="15000"/>
                </a:schemeClr>
              </a:solidFill>
              <a:effectLst>
                <a:outerShdw blurRad="38100" dist="38100" dir="2700000" algn="tl">
                  <a:srgbClr val="000000">
                    <a:alpha val="43137"/>
                  </a:srgbClr>
                </a:outerShdw>
              </a:effectLst>
              <a:latin typeface="+mj-lt"/>
            </a:endParaRPr>
          </a:p>
        </p:txBody>
      </p:sp>
      <p:pic>
        <p:nvPicPr>
          <p:cNvPr id="8" name="Picture 6" descr="http://farm4.staticflickr.com/3537/3462538716_f0f47737b7_z.jpg?zz=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700" b="19412"/>
          <a:stretch/>
        </p:blipFill>
        <p:spPr bwMode="auto">
          <a:xfrm>
            <a:off x="1066800" y="2931081"/>
            <a:ext cx="2718526" cy="1717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876800" y="1905000"/>
            <a:ext cx="2971800" cy="1015663"/>
          </a:xfrm>
          <a:prstGeom prst="rect">
            <a:avLst/>
          </a:prstGeom>
          <a:noFill/>
        </p:spPr>
        <p:txBody>
          <a:bodyPr wrap="square" rtlCol="0">
            <a:spAutoFit/>
          </a:bodyPr>
          <a:lstStyle/>
          <a:p>
            <a:pPr algn="ctr"/>
            <a:r>
              <a:rPr lang="en-US" sz="2400" b="1" dirty="0" smtClean="0">
                <a:solidFill>
                  <a:srgbClr val="7030A0"/>
                </a:solidFill>
                <a:effectLst>
                  <a:outerShdw blurRad="38100" dist="38100" dir="2700000" algn="tl">
                    <a:srgbClr val="000000">
                      <a:alpha val="43137"/>
                    </a:srgbClr>
                  </a:outerShdw>
                </a:effectLst>
                <a:latin typeface="+mj-lt"/>
              </a:rPr>
              <a:t>Commensalism:</a:t>
            </a:r>
          </a:p>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mj-lt"/>
              </a:rPr>
              <a:t>Only one species benefits while the other is unharmed</a:t>
            </a:r>
            <a:endParaRPr lang="en-US" b="1" dirty="0">
              <a:solidFill>
                <a:schemeClr val="tx1">
                  <a:lumMod val="85000"/>
                  <a:lumOff val="15000"/>
                </a:schemeClr>
              </a:solidFill>
              <a:effectLst>
                <a:outerShdw blurRad="38100" dist="38100" dir="2700000" algn="tl">
                  <a:srgbClr val="000000">
                    <a:alpha val="43137"/>
                  </a:srgbClr>
                </a:outerShdw>
              </a:effectLst>
              <a:latin typeface="+mj-lt"/>
            </a:endParaRPr>
          </a:p>
        </p:txBody>
      </p:sp>
      <p:pic>
        <p:nvPicPr>
          <p:cNvPr id="3074" name="Picture 2" descr="http://www.drupt.com/wp-content/uploads/2010/12/whalebarnac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8147" r="2308"/>
          <a:stretch/>
        </p:blipFill>
        <p:spPr bwMode="auto">
          <a:xfrm>
            <a:off x="5410200" y="2998959"/>
            <a:ext cx="2803570" cy="1566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http://t0.gstatic.com/images?q=tbn:ANd9GcQwwGA4-IWJF1nUU_3liCT3upRG4QOtMOiE-sMgMgW-F2nX2rBW6LcUdY2M"/>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3920" r="30384"/>
          <a:stretch/>
        </p:blipFill>
        <p:spPr bwMode="auto">
          <a:xfrm>
            <a:off x="4419600" y="3505200"/>
            <a:ext cx="1371600" cy="117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739140" y="4713982"/>
            <a:ext cx="3451860" cy="1077218"/>
          </a:xfrm>
          <a:prstGeom prst="rect">
            <a:avLst/>
          </a:prstGeom>
          <a:noFill/>
        </p:spPr>
        <p:txBody>
          <a:bodyPr wrap="square" rtlCol="0">
            <a:spAutoFit/>
          </a:bodyPr>
          <a:lstStyle/>
          <a:p>
            <a:pPr algn="ctr"/>
            <a:r>
              <a:rPr lang="en-US" sz="2000" b="1" dirty="0" smtClean="0">
                <a:solidFill>
                  <a:srgbClr val="00B0F0"/>
                </a:solidFill>
                <a:effectLst>
                  <a:outerShdw blurRad="38100" dist="38100" dir="2700000" algn="tl">
                    <a:srgbClr val="000000">
                      <a:alpha val="43137"/>
                    </a:srgbClr>
                  </a:outerShdw>
                </a:effectLst>
                <a:latin typeface="+mj-lt"/>
              </a:rPr>
              <a:t>This water buffalo gets the bugs picked off while the </a:t>
            </a:r>
            <a:r>
              <a:rPr lang="en-US" sz="2000" b="1" dirty="0" err="1" smtClean="0">
                <a:solidFill>
                  <a:srgbClr val="00B0F0"/>
                </a:solidFill>
                <a:effectLst>
                  <a:outerShdw blurRad="38100" dist="38100" dir="2700000" algn="tl">
                    <a:srgbClr val="000000">
                      <a:alpha val="43137"/>
                    </a:srgbClr>
                  </a:outerShdw>
                </a:effectLst>
                <a:latin typeface="+mj-lt"/>
              </a:rPr>
              <a:t>oxpecker</a:t>
            </a:r>
            <a:r>
              <a:rPr lang="en-US" sz="2000" b="1" dirty="0" smtClean="0">
                <a:solidFill>
                  <a:srgbClr val="00B0F0"/>
                </a:solidFill>
                <a:effectLst>
                  <a:outerShdw blurRad="38100" dist="38100" dir="2700000" algn="tl">
                    <a:srgbClr val="000000">
                      <a:alpha val="43137"/>
                    </a:srgbClr>
                  </a:outerShdw>
                </a:effectLst>
                <a:latin typeface="+mj-lt"/>
              </a:rPr>
              <a:t> bird gets a free meal.</a:t>
            </a:r>
            <a:r>
              <a:rPr lang="en-US" sz="2400" b="1" dirty="0" smtClean="0">
                <a:solidFill>
                  <a:srgbClr val="00B0F0"/>
                </a:solidFill>
                <a:effectLst>
                  <a:outerShdw blurRad="38100" dist="38100" dir="2700000" algn="tl">
                    <a:srgbClr val="000000">
                      <a:alpha val="43137"/>
                    </a:srgbClr>
                  </a:outerShdw>
                </a:effectLst>
                <a:latin typeface="+mj-lt"/>
              </a:rPr>
              <a:t> </a:t>
            </a:r>
            <a:endParaRPr lang="en-US" b="1" dirty="0">
              <a:solidFill>
                <a:srgbClr val="00B0F0"/>
              </a:solidFill>
              <a:effectLst>
                <a:outerShdw blurRad="38100" dist="38100" dir="2700000" algn="tl">
                  <a:srgbClr val="000000">
                    <a:alpha val="43137"/>
                  </a:srgbClr>
                </a:outerShdw>
              </a:effectLst>
              <a:latin typeface="+mj-lt"/>
            </a:endParaRPr>
          </a:p>
        </p:txBody>
      </p:sp>
      <p:sp>
        <p:nvSpPr>
          <p:cNvPr id="13" name="TextBox 12"/>
          <p:cNvSpPr txBox="1"/>
          <p:nvPr/>
        </p:nvSpPr>
        <p:spPr>
          <a:xfrm>
            <a:off x="5029200" y="4724400"/>
            <a:ext cx="3581400" cy="1015663"/>
          </a:xfrm>
          <a:prstGeom prst="rect">
            <a:avLst/>
          </a:prstGeom>
          <a:noFill/>
        </p:spPr>
        <p:txBody>
          <a:bodyPr wrap="square" rtlCol="0">
            <a:spAutoFit/>
          </a:bodyPr>
          <a:lstStyle/>
          <a:p>
            <a:pPr algn="ctr"/>
            <a:r>
              <a:rPr lang="en-US" sz="2000" b="1" dirty="0" smtClean="0">
                <a:solidFill>
                  <a:srgbClr val="00B0F0"/>
                </a:solidFill>
                <a:effectLst>
                  <a:outerShdw blurRad="38100" dist="38100" dir="2700000" algn="tl">
                    <a:srgbClr val="000000">
                      <a:alpha val="43137"/>
                    </a:srgbClr>
                  </a:outerShdw>
                </a:effectLst>
                <a:latin typeface="+mj-lt"/>
              </a:rPr>
              <a:t>Barnacles are tiny shelled crustaceans which often hitch a ride on an unsuspecting whale. </a:t>
            </a:r>
            <a:endParaRPr lang="en-US" sz="1600" b="1" dirty="0">
              <a:solidFill>
                <a:srgbClr val="00B0F0"/>
              </a:solidFill>
              <a:effectLst>
                <a:outerShdw blurRad="38100" dist="38100" dir="2700000" algn="tl">
                  <a:srgbClr val="000000">
                    <a:alpha val="43137"/>
                  </a:srgbClr>
                </a:outerShdw>
              </a:effectLst>
              <a:latin typeface="+mj-lt"/>
            </a:endParaRPr>
          </a:p>
        </p:txBody>
      </p:sp>
      <p:sp>
        <p:nvSpPr>
          <p:cNvPr id="14" name="TextBox 13"/>
          <p:cNvSpPr txBox="1"/>
          <p:nvPr/>
        </p:nvSpPr>
        <p:spPr>
          <a:xfrm>
            <a:off x="1295400" y="5867400"/>
            <a:ext cx="4956515" cy="83099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latin typeface="+mj-lt"/>
              </a:rPr>
              <a:t>You can probably think of many other examples of symbiotic relationships.</a:t>
            </a:r>
            <a:endParaRPr lang="en-US" sz="2000" b="1" dirty="0">
              <a:solidFill>
                <a:srgbClr val="FF0000"/>
              </a:solidFill>
              <a:effectLst>
                <a:outerShdw blurRad="38100" dist="38100" dir="2700000" algn="tl">
                  <a:srgbClr val="000000">
                    <a:alpha val="43137"/>
                  </a:srgbClr>
                </a:outerShdw>
              </a:effectLst>
              <a:latin typeface="+mj-lt"/>
            </a:endParaRPr>
          </a:p>
        </p:txBody>
      </p:sp>
      <p:sp>
        <p:nvSpPr>
          <p:cNvPr id="17" name="Action Button: Custom 16">
            <a:hlinkClick r:id="rId6" action="ppaction://hlinksldjump" highlightClick="1"/>
          </p:cNvPr>
          <p:cNvSpPr/>
          <p:nvPr/>
        </p:nvSpPr>
        <p:spPr>
          <a:xfrm>
            <a:off x="6629400" y="5791200"/>
            <a:ext cx="2286000" cy="838200"/>
          </a:xfrm>
          <a:prstGeom prst="actionButtonBlank">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latin typeface="+mj-lt"/>
              </a:rPr>
              <a:t>Back </a:t>
            </a:r>
            <a:r>
              <a:rPr lang="en-US" sz="1600" b="1" dirty="0">
                <a:effectLst>
                  <a:outerShdw blurRad="38100" dist="38100" dir="2700000" algn="tl">
                    <a:srgbClr val="000000">
                      <a:alpha val="43137"/>
                    </a:srgbClr>
                  </a:outerShdw>
                </a:effectLst>
                <a:latin typeface="+mj-lt"/>
              </a:rPr>
              <a:t>to </a:t>
            </a:r>
            <a:endParaRPr lang="en-US" sz="1600" b="1" dirty="0" smtClean="0">
              <a:effectLst>
                <a:outerShdw blurRad="38100" dist="38100" dir="2700000" algn="tl">
                  <a:srgbClr val="000000">
                    <a:alpha val="43137"/>
                  </a:srgbClr>
                </a:outerShdw>
              </a:effectLst>
              <a:latin typeface="+mj-lt"/>
            </a:endParaRPr>
          </a:p>
          <a:p>
            <a:pPr algn="ctr"/>
            <a:r>
              <a:rPr lang="en-US" sz="1600" b="1" i="1" dirty="0" smtClean="0">
                <a:effectLst>
                  <a:outerShdw blurRad="38100" dist="38100" dir="2700000" algn="tl">
                    <a:srgbClr val="000000">
                      <a:alpha val="43137"/>
                    </a:srgbClr>
                  </a:outerShdw>
                </a:effectLst>
                <a:latin typeface="+mj-lt"/>
              </a:rPr>
              <a:t>Ecological Relationships </a:t>
            </a:r>
          </a:p>
          <a:p>
            <a:pPr algn="ctr"/>
            <a:r>
              <a:rPr lang="en-US" sz="1600" b="1" dirty="0" smtClean="0">
                <a:effectLst>
                  <a:outerShdw blurRad="38100" dist="38100" dir="2700000" algn="tl">
                    <a:srgbClr val="000000">
                      <a:alpha val="43137"/>
                    </a:srgbClr>
                  </a:outerShdw>
                </a:effectLst>
                <a:latin typeface="+mj-lt"/>
              </a:rPr>
              <a:t>Slide</a:t>
            </a:r>
            <a:endParaRPr lang="en-US" sz="16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4125910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par>
                                <p:cTn id="26" presetID="10" presetClass="entr" presetSubtype="0"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0.7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strVal val="#ppt_w*0.70"/>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Effect transition="in" filter="fade">
                                      <p:cBhvr>
                                        <p:cTn id="42" dur="1000"/>
                                        <p:tgtEl>
                                          <p:spTgt spid="13"/>
                                        </p:tgtEl>
                                      </p:cBhvr>
                                    </p:animEffect>
                                  </p:childTnLst>
                                </p:cTn>
                              </p:par>
                            </p:childTnLst>
                          </p:cTn>
                        </p:par>
                        <p:par>
                          <p:cTn id="43" fill="hold">
                            <p:stCondLst>
                              <p:cond delay="1000"/>
                            </p:stCondLst>
                            <p:childTnLst>
                              <p:par>
                                <p:cTn id="44" presetID="42" presetClass="entr" presetSubtype="0" fill="hold" grpId="0" nodeType="after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Parasitism</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2050" name="Picture 2" descr="http://thepetwiki.com/images/thumb/American_Dog_Tick.jpg/400px-American_Dog_Ti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612771"/>
            <a:ext cx="3041978" cy="2502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http://farm4.static.flickr.com/3456/3386219234_01271d6ecd.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168"/>
          <a:stretch/>
        </p:blipFill>
        <p:spPr bwMode="auto">
          <a:xfrm>
            <a:off x="4876800" y="3692461"/>
            <a:ext cx="3057287" cy="1902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276963" y="1524000"/>
            <a:ext cx="3800237" cy="2067233"/>
          </a:xfrm>
          <a:prstGeom prst="rect">
            <a:avLst/>
          </a:prstGeom>
        </p:spPr>
        <p:txBody>
          <a:bodyPr wrap="square">
            <a:spAutoFit/>
          </a:bodyPr>
          <a:lstStyle/>
          <a:p>
            <a:pPr marL="342900" indent="-342900">
              <a:spcAft>
                <a:spcPts val="1000"/>
              </a:spcAft>
              <a:buFont typeface="Arial" pitchFamily="34" charset="0"/>
              <a:buChar char="•"/>
            </a:pPr>
            <a:r>
              <a:rPr lang="en-US" sz="2000" b="1" dirty="0" smtClean="0">
                <a:solidFill>
                  <a:srgbClr val="00B0F0"/>
                </a:solidFill>
                <a:effectLst>
                  <a:outerShdw blurRad="38100" dist="38100" dir="2700000" algn="tl">
                    <a:srgbClr val="000000">
                      <a:alpha val="43137"/>
                    </a:srgbClr>
                  </a:outerShdw>
                </a:effectLst>
                <a:latin typeface="+mj-lt"/>
              </a:rPr>
              <a:t>Parasites are organisms which live in or on another species called a host.</a:t>
            </a:r>
          </a:p>
          <a:p>
            <a:pPr marL="342900" indent="-342900">
              <a:spcAft>
                <a:spcPts val="1000"/>
              </a:spcAft>
              <a:buFont typeface="Arial" pitchFamily="34" charset="0"/>
              <a:buChar char="•"/>
            </a:pPr>
            <a:r>
              <a:rPr lang="en-US" sz="2000" b="1" dirty="0" smtClean="0">
                <a:solidFill>
                  <a:srgbClr val="00B0F0"/>
                </a:solidFill>
                <a:effectLst>
                  <a:outerShdw blurRad="38100" dist="38100" dir="2700000" algn="tl">
                    <a:srgbClr val="000000">
                      <a:alpha val="43137"/>
                    </a:srgbClr>
                  </a:outerShdw>
                </a:effectLst>
                <a:latin typeface="+mj-lt"/>
              </a:rPr>
              <a:t>The host’s body becomes the temporary habitat for the parasite.   </a:t>
            </a:r>
          </a:p>
        </p:txBody>
      </p:sp>
      <p:sp>
        <p:nvSpPr>
          <p:cNvPr id="8" name="TextBox 7"/>
          <p:cNvSpPr txBox="1"/>
          <p:nvPr/>
        </p:nvSpPr>
        <p:spPr>
          <a:xfrm>
            <a:off x="2212922" y="1676400"/>
            <a:ext cx="1901878" cy="461665"/>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latin typeface="+mj-lt"/>
              </a:rPr>
              <a:t>Dog tick</a:t>
            </a:r>
            <a:endParaRPr lang="en-US" b="1" dirty="0">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4705350" y="3657600"/>
            <a:ext cx="1901878" cy="461665"/>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latin typeface="+mj-lt"/>
              </a:rPr>
              <a:t>Tape worm</a:t>
            </a:r>
            <a:endParaRPr lang="en-US" b="1" dirty="0">
              <a:solidFill>
                <a:srgbClr val="FF0000"/>
              </a:solidFill>
              <a:effectLst>
                <a:outerShdw blurRad="38100" dist="38100" dir="2700000" algn="tl">
                  <a:srgbClr val="000000">
                    <a:alpha val="43137"/>
                  </a:srgbClr>
                </a:outerShdw>
              </a:effectLst>
              <a:latin typeface="+mj-lt"/>
            </a:endParaRPr>
          </a:p>
        </p:txBody>
      </p:sp>
      <p:sp>
        <p:nvSpPr>
          <p:cNvPr id="2" name="Rounded Rectangle 1"/>
          <p:cNvSpPr/>
          <p:nvPr/>
        </p:nvSpPr>
        <p:spPr>
          <a:xfrm>
            <a:off x="1066800" y="4419600"/>
            <a:ext cx="3352800" cy="15195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mj-lt"/>
              </a:rPr>
              <a:t>Parasites generally don’t kill their hosts because that would leave them without a home.</a:t>
            </a:r>
            <a:endParaRPr lang="en-US" sz="2200" b="1" dirty="0">
              <a:latin typeface="+mj-lt"/>
            </a:endParaRPr>
          </a:p>
        </p:txBody>
      </p:sp>
      <p:sp>
        <p:nvSpPr>
          <p:cNvPr id="10" name="Action Button: Custom 9">
            <a:hlinkClick r:id="rId5" action="ppaction://hlinksldjump" highlightClick="1"/>
          </p:cNvPr>
          <p:cNvSpPr/>
          <p:nvPr/>
        </p:nvSpPr>
        <p:spPr>
          <a:xfrm>
            <a:off x="6629400" y="5791200"/>
            <a:ext cx="2286000" cy="838200"/>
          </a:xfrm>
          <a:prstGeom prst="actionButtonBlank">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latin typeface="+mj-lt"/>
              </a:rPr>
              <a:t>Back </a:t>
            </a:r>
            <a:r>
              <a:rPr lang="en-US" sz="1600" b="1" dirty="0">
                <a:effectLst>
                  <a:outerShdw blurRad="38100" dist="38100" dir="2700000" algn="tl">
                    <a:srgbClr val="000000">
                      <a:alpha val="43137"/>
                    </a:srgbClr>
                  </a:outerShdw>
                </a:effectLst>
                <a:latin typeface="+mj-lt"/>
              </a:rPr>
              <a:t>to </a:t>
            </a:r>
            <a:endParaRPr lang="en-US" sz="1600" b="1" dirty="0" smtClean="0">
              <a:effectLst>
                <a:outerShdw blurRad="38100" dist="38100" dir="2700000" algn="tl">
                  <a:srgbClr val="000000">
                    <a:alpha val="43137"/>
                  </a:srgbClr>
                </a:outerShdw>
              </a:effectLst>
              <a:latin typeface="+mj-lt"/>
            </a:endParaRPr>
          </a:p>
          <a:p>
            <a:pPr algn="ctr"/>
            <a:r>
              <a:rPr lang="en-US" sz="1600" b="1" i="1" dirty="0" smtClean="0">
                <a:effectLst>
                  <a:outerShdw blurRad="38100" dist="38100" dir="2700000" algn="tl">
                    <a:srgbClr val="000000">
                      <a:alpha val="43137"/>
                    </a:srgbClr>
                  </a:outerShdw>
                </a:effectLst>
                <a:latin typeface="+mj-lt"/>
              </a:rPr>
              <a:t>Ecological Relationships </a:t>
            </a:r>
          </a:p>
          <a:p>
            <a:pPr algn="ctr"/>
            <a:r>
              <a:rPr lang="en-US" sz="1600" b="1" dirty="0" smtClean="0">
                <a:effectLst>
                  <a:outerShdw blurRad="38100" dist="38100" dir="2700000" algn="tl">
                    <a:srgbClr val="000000">
                      <a:alpha val="43137"/>
                    </a:srgbClr>
                  </a:outerShdw>
                </a:effectLst>
                <a:latin typeface="+mj-lt"/>
              </a:rPr>
              <a:t>Slide</a:t>
            </a:r>
            <a:endParaRPr lang="en-US" sz="16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4125910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Coevolution</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 name="Picture 2" descr="http://www.thetonerexpress.com/wp-content/uploads/2012/05/Finding-Out-The-Tapeworm-Treatment-and-Symptoms-of-Hookworm-in-Huma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5273993"/>
            <a:ext cx="1895121" cy="1279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6" descr="http://farm4.staticflickr.com/3537/3462538716_f0f47737b7_z.jpg?zz=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700" b="19412"/>
          <a:stretch/>
        </p:blipFill>
        <p:spPr bwMode="auto">
          <a:xfrm>
            <a:off x="381000" y="3496403"/>
            <a:ext cx="2146062" cy="1355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8" descr="http://personalpages.warnerpacific.edu/kterwilliger/cheetah-speed-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3027" y="1772807"/>
            <a:ext cx="1888741" cy="1251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143000" y="1418120"/>
            <a:ext cx="1819857"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Predator-Prey</a:t>
            </a:r>
            <a:endParaRPr lang="en-US" sz="2200" dirty="0">
              <a:solidFill>
                <a:srgbClr val="7030A0"/>
              </a:solidFill>
              <a:latin typeface="+mj-lt"/>
            </a:endParaRPr>
          </a:p>
        </p:txBody>
      </p:sp>
      <p:sp>
        <p:nvSpPr>
          <p:cNvPr id="11" name="Rectangle 10"/>
          <p:cNvSpPr/>
          <p:nvPr/>
        </p:nvSpPr>
        <p:spPr>
          <a:xfrm>
            <a:off x="783398" y="3170720"/>
            <a:ext cx="1341266"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Symbiosis</a:t>
            </a:r>
            <a:endParaRPr lang="en-US" sz="2200" dirty="0">
              <a:solidFill>
                <a:srgbClr val="7030A0"/>
              </a:solidFill>
              <a:latin typeface="+mj-lt"/>
            </a:endParaRPr>
          </a:p>
        </p:txBody>
      </p:sp>
      <p:sp>
        <p:nvSpPr>
          <p:cNvPr id="12" name="Rectangle 11"/>
          <p:cNvSpPr/>
          <p:nvPr/>
        </p:nvSpPr>
        <p:spPr>
          <a:xfrm>
            <a:off x="1703894" y="4912892"/>
            <a:ext cx="1392817" cy="430887"/>
          </a:xfrm>
          <a:prstGeom prst="rect">
            <a:avLst/>
          </a:prstGeom>
        </p:spPr>
        <p:txBody>
          <a:bodyPr wrap="none">
            <a:spAutoFit/>
          </a:bodyPr>
          <a:lstStyle/>
          <a:p>
            <a:pPr algn="ctr"/>
            <a:r>
              <a:rPr lang="en-US" sz="2200" b="1" dirty="0" smtClean="0">
                <a:solidFill>
                  <a:srgbClr val="7030A0"/>
                </a:solidFill>
                <a:effectLst>
                  <a:outerShdw blurRad="38100" dist="38100" dir="2700000" algn="tl">
                    <a:srgbClr val="000000">
                      <a:alpha val="43137"/>
                    </a:srgbClr>
                  </a:outerShdw>
                </a:effectLst>
                <a:latin typeface="+mj-lt"/>
              </a:rPr>
              <a:t>Parasitism</a:t>
            </a:r>
            <a:endParaRPr lang="en-US" sz="2200" dirty="0">
              <a:solidFill>
                <a:srgbClr val="7030A0"/>
              </a:solidFill>
              <a:latin typeface="+mj-lt"/>
            </a:endParaRPr>
          </a:p>
        </p:txBody>
      </p:sp>
      <p:sp>
        <p:nvSpPr>
          <p:cNvPr id="13" name="Rectangle 12"/>
          <p:cNvSpPr/>
          <p:nvPr/>
        </p:nvSpPr>
        <p:spPr>
          <a:xfrm>
            <a:off x="3505200" y="1565225"/>
            <a:ext cx="5410200" cy="3339376"/>
          </a:xfrm>
          <a:prstGeom prst="rect">
            <a:avLst/>
          </a:prstGeom>
        </p:spPr>
        <p:txBody>
          <a:bodyPr wrap="square">
            <a:spAutoFit/>
          </a:bodyPr>
          <a:lstStyle/>
          <a:p>
            <a:pPr>
              <a:spcAft>
                <a:spcPts val="1000"/>
              </a:spcAft>
            </a:pPr>
            <a:r>
              <a:rPr lang="en-US" sz="3200" b="1" dirty="0" smtClean="0">
                <a:effectLst>
                  <a:outerShdw blurRad="38100" dist="38100" dir="2700000" algn="tl">
                    <a:srgbClr val="000000">
                      <a:alpha val="43137"/>
                    </a:srgbClr>
                  </a:outerShdw>
                </a:effectLst>
                <a:latin typeface="+mj-lt"/>
              </a:rPr>
              <a:t>Remember:</a:t>
            </a:r>
          </a:p>
          <a:p>
            <a:pPr marL="568325" lvl="1" indent="-342900">
              <a:spcAft>
                <a:spcPts val="1000"/>
              </a:spcAft>
              <a:buFont typeface="Arial" pitchFamily="34" charset="0"/>
              <a:buChar char="•"/>
            </a:pPr>
            <a:r>
              <a:rPr lang="en-US" sz="2200" b="1" dirty="0" smtClean="0">
                <a:solidFill>
                  <a:srgbClr val="00B0F0"/>
                </a:solidFill>
                <a:effectLst>
                  <a:outerShdw blurRad="38100" dist="38100" dir="2700000" algn="tl">
                    <a:srgbClr val="000000">
                      <a:alpha val="43137"/>
                    </a:srgbClr>
                  </a:outerShdw>
                </a:effectLst>
                <a:latin typeface="+mj-lt"/>
              </a:rPr>
              <a:t>All of these types of ecological interactions are a result of different species </a:t>
            </a:r>
            <a:r>
              <a:rPr lang="en-US" sz="2200" b="1" u="sng" dirty="0" smtClean="0">
                <a:solidFill>
                  <a:srgbClr val="00B0F0"/>
                </a:solidFill>
                <a:effectLst>
                  <a:outerShdw blurRad="38100" dist="38100" dir="2700000" algn="tl">
                    <a:srgbClr val="000000">
                      <a:alpha val="43137"/>
                    </a:srgbClr>
                  </a:outerShdw>
                </a:effectLst>
                <a:latin typeface="+mj-lt"/>
              </a:rPr>
              <a:t>evolving together over millions of years</a:t>
            </a:r>
            <a:r>
              <a:rPr lang="en-US" sz="2200" b="1" dirty="0" smtClean="0">
                <a:solidFill>
                  <a:srgbClr val="00B0F0"/>
                </a:solidFill>
                <a:effectLst>
                  <a:outerShdw blurRad="38100" dist="38100" dir="2700000" algn="tl">
                    <a:srgbClr val="000000">
                      <a:alpha val="43137"/>
                    </a:srgbClr>
                  </a:outerShdw>
                </a:effectLst>
                <a:latin typeface="+mj-lt"/>
              </a:rPr>
              <a:t>.</a:t>
            </a:r>
          </a:p>
          <a:p>
            <a:pPr marL="568325" lvl="1" indent="-342900">
              <a:spcAft>
                <a:spcPts val="1000"/>
              </a:spcAft>
              <a:buFont typeface="Arial" pitchFamily="34" charset="0"/>
              <a:buChar char="•"/>
            </a:pPr>
            <a:r>
              <a:rPr lang="en-US" sz="2200" b="1" dirty="0" smtClean="0">
                <a:solidFill>
                  <a:srgbClr val="00B0F0"/>
                </a:solidFill>
                <a:effectLst>
                  <a:outerShdw blurRad="38100" dist="38100" dir="2700000" algn="tl">
                    <a:srgbClr val="000000">
                      <a:alpha val="43137"/>
                    </a:srgbClr>
                  </a:outerShdw>
                </a:effectLst>
                <a:latin typeface="+mj-lt"/>
              </a:rPr>
              <a:t>This is called “</a:t>
            </a:r>
            <a:r>
              <a:rPr lang="en-US" sz="2200" b="1" i="1" dirty="0" smtClean="0">
                <a:solidFill>
                  <a:srgbClr val="00B0F0"/>
                </a:solidFill>
                <a:effectLst>
                  <a:outerShdw blurRad="38100" dist="38100" dir="2700000" algn="tl">
                    <a:srgbClr val="000000">
                      <a:alpha val="43137"/>
                    </a:srgbClr>
                  </a:outerShdw>
                </a:effectLst>
                <a:latin typeface="+mj-lt"/>
              </a:rPr>
              <a:t>coevolution</a:t>
            </a:r>
            <a:r>
              <a:rPr lang="en-US" sz="2200" b="1" dirty="0" smtClean="0">
                <a:solidFill>
                  <a:srgbClr val="00B0F0"/>
                </a:solidFill>
                <a:effectLst>
                  <a:outerShdw blurRad="38100" dist="38100" dir="2700000" algn="tl">
                    <a:srgbClr val="000000">
                      <a:alpha val="43137"/>
                    </a:srgbClr>
                  </a:outerShdw>
                </a:effectLst>
                <a:latin typeface="+mj-lt"/>
              </a:rPr>
              <a:t>”</a:t>
            </a:r>
          </a:p>
          <a:p>
            <a:pPr marL="568325" lvl="1" indent="-342900">
              <a:spcAft>
                <a:spcPts val="1000"/>
              </a:spcAft>
              <a:buFont typeface="Arial" pitchFamily="34" charset="0"/>
              <a:buChar char="•"/>
            </a:pPr>
            <a:r>
              <a:rPr lang="en-US" sz="2200" b="1" dirty="0" smtClean="0">
                <a:solidFill>
                  <a:srgbClr val="00B0F0"/>
                </a:solidFill>
                <a:effectLst>
                  <a:outerShdw blurRad="38100" dist="38100" dir="2700000" algn="tl">
                    <a:srgbClr val="000000">
                      <a:alpha val="43137"/>
                    </a:srgbClr>
                  </a:outerShdw>
                </a:effectLst>
                <a:latin typeface="+mj-lt"/>
              </a:rPr>
              <a:t>This long-term coevolution is what gives ecosystems stability and resiliency.  </a:t>
            </a:r>
            <a:endParaRPr lang="en-US" sz="2200" b="1" dirty="0">
              <a:solidFill>
                <a:srgbClr val="00B0F0"/>
              </a:solidFill>
              <a:effectLst>
                <a:outerShdw blurRad="38100" dist="38100" dir="2700000" algn="tl">
                  <a:srgbClr val="000000">
                    <a:alpha val="43137"/>
                  </a:srgbClr>
                </a:outerShdw>
              </a:effectLst>
              <a:latin typeface="+mj-lt"/>
            </a:endParaRPr>
          </a:p>
        </p:txBody>
      </p:sp>
      <p:sp>
        <p:nvSpPr>
          <p:cNvPr id="14" name="Rounded Rectangle 13"/>
          <p:cNvSpPr/>
          <p:nvPr/>
        </p:nvSpPr>
        <p:spPr>
          <a:xfrm>
            <a:off x="3581400" y="5024703"/>
            <a:ext cx="2895600" cy="1181100"/>
          </a:xfrm>
          <a:prstGeom prst="roundRect">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rPr>
              <a:t>It also explains why it is so easy for humans to disrupt ecosystems.</a:t>
            </a:r>
            <a:endParaRPr lang="en-US" sz="2000" b="1" dirty="0">
              <a:latin typeface="+mj-lt"/>
            </a:endParaRPr>
          </a:p>
        </p:txBody>
      </p:sp>
      <p:sp>
        <p:nvSpPr>
          <p:cNvPr id="15" name="Action Button: Custom 14">
            <a:hlinkClick r:id="rId6" action="ppaction://hlinksldjump" highlightClick="1"/>
          </p:cNvPr>
          <p:cNvSpPr/>
          <p:nvPr/>
        </p:nvSpPr>
        <p:spPr>
          <a:xfrm>
            <a:off x="6629400" y="5791200"/>
            <a:ext cx="2286000" cy="838200"/>
          </a:xfrm>
          <a:prstGeom prst="actionButtonBlank">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latin typeface="+mj-lt"/>
              </a:rPr>
              <a:t>Back </a:t>
            </a:r>
            <a:r>
              <a:rPr lang="en-US" sz="1600" b="1" dirty="0">
                <a:effectLst>
                  <a:outerShdw blurRad="38100" dist="38100" dir="2700000" algn="tl">
                    <a:srgbClr val="000000">
                      <a:alpha val="43137"/>
                    </a:srgbClr>
                  </a:outerShdw>
                </a:effectLst>
                <a:latin typeface="+mj-lt"/>
              </a:rPr>
              <a:t>to </a:t>
            </a:r>
            <a:endParaRPr lang="en-US" sz="1600" b="1" dirty="0" smtClean="0">
              <a:effectLst>
                <a:outerShdw blurRad="38100" dist="38100" dir="2700000" algn="tl">
                  <a:srgbClr val="000000">
                    <a:alpha val="43137"/>
                  </a:srgbClr>
                </a:outerShdw>
              </a:effectLst>
              <a:latin typeface="+mj-lt"/>
            </a:endParaRPr>
          </a:p>
          <a:p>
            <a:pPr algn="ctr"/>
            <a:r>
              <a:rPr lang="en-US" sz="1600" b="1" i="1" dirty="0" smtClean="0">
                <a:effectLst>
                  <a:outerShdw blurRad="38100" dist="38100" dir="2700000" algn="tl">
                    <a:srgbClr val="000000">
                      <a:alpha val="43137"/>
                    </a:srgbClr>
                  </a:outerShdw>
                </a:effectLst>
                <a:latin typeface="+mj-lt"/>
              </a:rPr>
              <a:t>Ecological Relationships </a:t>
            </a:r>
          </a:p>
          <a:p>
            <a:pPr algn="ctr"/>
            <a:r>
              <a:rPr lang="en-US" sz="1600" b="1" dirty="0" smtClean="0">
                <a:effectLst>
                  <a:outerShdw blurRad="38100" dist="38100" dir="2700000" algn="tl">
                    <a:srgbClr val="000000">
                      <a:alpha val="43137"/>
                    </a:srgbClr>
                  </a:outerShdw>
                </a:effectLst>
                <a:latin typeface="+mj-lt"/>
              </a:rPr>
              <a:t>Slide</a:t>
            </a:r>
            <a:endParaRPr lang="en-US" sz="16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563733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p:cTn id="11"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p:cTn id="18" dur="1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p:cTn id="25" dur="1000" fill="hold"/>
                                        <p:tgtEl>
                                          <p:spTgt spid="1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981200"/>
            <a:ext cx="5687410" cy="3733800"/>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u="sng" dirty="0" smtClean="0">
                <a:latin typeface="+mj-lt"/>
              </a:rPr>
              <a:t>Section 3 of 4</a:t>
            </a:r>
            <a:r>
              <a:rPr lang="en-US" sz="3600" b="1" dirty="0" smtClean="0">
                <a:latin typeface="+mj-lt"/>
              </a:rPr>
              <a:t>: </a:t>
            </a:r>
          </a:p>
          <a:p>
            <a:pPr algn="ctr"/>
            <a:r>
              <a:rPr lang="en-US" sz="8000" b="1" dirty="0" smtClean="0">
                <a:latin typeface="+mj-lt"/>
              </a:rPr>
              <a:t>Nutrient Cycles</a:t>
            </a:r>
            <a:endParaRPr lang="en-US" sz="8000" b="1" dirty="0">
              <a:latin typeface="+mj-lt"/>
            </a:endParaRPr>
          </a:p>
        </p:txBody>
      </p:sp>
      <p:sp>
        <p:nvSpPr>
          <p:cNvPr id="5" name="Action Button: Home 4">
            <a:hlinkClick r:id="rId2"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Rounded Rectangle 5">
            <a:hlinkClick r:id="rId3" action="ppaction://hlinksldjump"/>
          </p:cNvPr>
          <p:cNvSpPr/>
          <p:nvPr/>
        </p:nvSpPr>
        <p:spPr>
          <a:xfrm>
            <a:off x="609600" y="914400"/>
            <a:ext cx="1718444" cy="685800"/>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1)  	What is Ecology?</a:t>
            </a:r>
          </a:p>
        </p:txBody>
      </p:sp>
      <p:sp>
        <p:nvSpPr>
          <p:cNvPr id="7" name="Rounded Rectangle 6">
            <a:hlinkClick r:id="rId4" action="ppaction://hlinksldjump"/>
          </p:cNvPr>
          <p:cNvSpPr/>
          <p:nvPr/>
        </p:nvSpPr>
        <p:spPr>
          <a:xfrm>
            <a:off x="2556016" y="914400"/>
            <a:ext cx="1994962" cy="685800"/>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2)  Ecological Interactions</a:t>
            </a:r>
          </a:p>
        </p:txBody>
      </p:sp>
      <p:sp>
        <p:nvSpPr>
          <p:cNvPr id="8" name="Rounded Rectangle 7"/>
          <p:cNvSpPr/>
          <p:nvPr/>
        </p:nvSpPr>
        <p:spPr>
          <a:xfrm>
            <a:off x="4800600" y="914400"/>
            <a:ext cx="1676400" cy="685800"/>
          </a:xfrm>
          <a:prstGeom prst="roundRect">
            <a:avLst/>
          </a:prstGeom>
          <a:solidFill>
            <a:schemeClr val="accent4"/>
          </a:solidFill>
          <a:ln>
            <a:solidFill>
              <a:srgbClr val="FFFF00"/>
            </a:solidFill>
          </a:ln>
          <a:effectLst>
            <a:glow rad="279400">
              <a:srgbClr val="FFFF66">
                <a:alpha val="79000"/>
              </a:srgbClr>
            </a:glow>
            <a:outerShdw blurRad="57150" dist="38100" dir="5400000" algn="ctr" rotWithShape="0">
              <a:schemeClr val="accent4">
                <a:shade val="9000"/>
                <a:satMod val="105000"/>
                <a:alpha val="48000"/>
              </a:schemeClr>
            </a:outerShdw>
          </a:effectLst>
        </p:spPr>
        <p:style>
          <a:lnRef idx="3">
            <a:schemeClr val="lt1"/>
          </a:lnRef>
          <a:fillRef idx="1">
            <a:schemeClr val="accent4"/>
          </a:fillRef>
          <a:effectRef idx="1">
            <a:schemeClr val="accent4"/>
          </a:effectRef>
          <a:fontRef idx="minor">
            <a:schemeClr val="lt1"/>
          </a:fontRef>
        </p:style>
        <p:txBody>
          <a:bodyPr rtlCol="0" anchor="ctr"/>
          <a:lstStyle/>
          <a:p>
            <a:pPr marL="339725" indent="-339725"/>
            <a:r>
              <a:rPr lang="en-US" sz="2000" b="1" dirty="0">
                <a:latin typeface="+mj-lt"/>
              </a:rPr>
              <a:t>3)  Nutrient Cycles</a:t>
            </a:r>
          </a:p>
        </p:txBody>
      </p:sp>
    </p:spTree>
    <p:extLst>
      <p:ext uri="{BB962C8B-B14F-4D97-AF65-F5344CB8AC3E}">
        <p14:creationId xmlns:p14="http://schemas.microsoft.com/office/powerpoint/2010/main" xmlns="" val="95622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1933339"/>
            <a:ext cx="5228976" cy="2714861"/>
            <a:chOff x="728114" y="1528465"/>
            <a:chExt cx="8237428" cy="4124433"/>
          </a:xfrm>
        </p:grpSpPr>
        <p:pic>
          <p:nvPicPr>
            <p:cNvPr id="4" name="Picture 2" descr="http://www.adi-mps.com/AboutUs/images/trees1.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backgroundRemoval t="0" b="100000" l="0" r="98600">
                          <a14:foregroundMark x1="39600" y1="96875" x2="38400" y2="97727"/>
                          <a14:foregroundMark x1="50600" y1="97727" x2="51600" y2="977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203042" y="2057399"/>
              <a:ext cx="4762500" cy="33528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www.cchampsports.com/Horse_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28114" y="3726774"/>
              <a:ext cx="2514599" cy="1885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Freeform 5"/>
            <p:cNvSpPr/>
            <p:nvPr/>
          </p:nvSpPr>
          <p:spPr>
            <a:xfrm>
              <a:off x="4114799" y="1892449"/>
              <a:ext cx="1168613" cy="602429"/>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43820" y="1528465"/>
              <a:ext cx="1417937" cy="874815"/>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mj-lt"/>
                </a:rPr>
                <a:t>CO</a:t>
              </a:r>
              <a:r>
                <a:rPr lang="en-US" sz="2800" b="1" baseline="-25000" dirty="0" smtClean="0">
                  <a:solidFill>
                    <a:srgbClr val="FF0000"/>
                  </a:solidFill>
                  <a:effectLst>
                    <a:outerShdw blurRad="38100" dist="38100" dir="2700000" algn="tl">
                      <a:srgbClr val="000000">
                        <a:alpha val="43137"/>
                      </a:srgbClr>
                    </a:outerShdw>
                  </a:effectLst>
                  <a:latin typeface="+mj-lt"/>
                </a:rPr>
                <a:t>2</a:t>
              </a:r>
              <a:endParaRPr lang="en-US" sz="2800" b="1" baseline="-25000" dirty="0">
                <a:solidFill>
                  <a:srgbClr val="FF0000"/>
                </a:solidFill>
                <a:effectLst>
                  <a:outerShdw blurRad="38100" dist="38100" dir="2700000" algn="tl">
                    <a:srgbClr val="000000">
                      <a:alpha val="43137"/>
                    </a:srgbClr>
                  </a:outerShdw>
                </a:effectLst>
                <a:latin typeface="+mj-lt"/>
              </a:endParaRPr>
            </a:p>
          </p:txBody>
        </p:sp>
        <p:sp>
          <p:nvSpPr>
            <p:cNvPr id="9" name="Freeform 8"/>
            <p:cNvSpPr/>
            <p:nvPr/>
          </p:nvSpPr>
          <p:spPr>
            <a:xfrm rot="16200000">
              <a:off x="1738312" y="2452686"/>
              <a:ext cx="1676399" cy="885826"/>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8768652">
              <a:off x="4397421" y="4908999"/>
              <a:ext cx="1032306" cy="368843"/>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43299" y="4869359"/>
              <a:ext cx="1104900" cy="783539"/>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mj-lt"/>
                </a:rPr>
                <a:t>O</a:t>
              </a:r>
              <a:r>
                <a:rPr lang="en-US" sz="2800" b="1" baseline="-25000" dirty="0" smtClean="0">
                  <a:solidFill>
                    <a:srgbClr val="FF0000"/>
                  </a:solidFill>
                  <a:effectLst>
                    <a:outerShdw blurRad="38100" dist="38100" dir="2700000" algn="tl">
                      <a:srgbClr val="000000">
                        <a:alpha val="43137"/>
                      </a:srgbClr>
                    </a:outerShdw>
                  </a:effectLst>
                  <a:latin typeface="+mj-lt"/>
                </a:rPr>
                <a:t>2</a:t>
              </a:r>
              <a:endParaRPr lang="en-US" sz="2800" b="1" baseline="-25000" dirty="0">
                <a:solidFill>
                  <a:srgbClr val="FF0000"/>
                </a:solidFill>
                <a:effectLst>
                  <a:outerShdw blurRad="38100" dist="38100" dir="2700000" algn="tl">
                    <a:srgbClr val="000000">
                      <a:alpha val="43137"/>
                    </a:srgbClr>
                  </a:outerShdw>
                </a:effectLst>
                <a:latin typeface="+mj-lt"/>
              </a:endParaRPr>
            </a:p>
          </p:txBody>
        </p:sp>
        <p:sp>
          <p:nvSpPr>
            <p:cNvPr id="13" name="Freeform 12"/>
            <p:cNvSpPr/>
            <p:nvPr/>
          </p:nvSpPr>
          <p:spPr>
            <a:xfrm rot="10800000">
              <a:off x="2743199" y="4761086"/>
              <a:ext cx="864027" cy="416367"/>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The Carbon Cycle</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16" name="TextBox 15"/>
          <p:cNvSpPr txBox="1"/>
          <p:nvPr/>
        </p:nvSpPr>
        <p:spPr>
          <a:xfrm>
            <a:off x="4572000" y="1524000"/>
            <a:ext cx="4220889" cy="1200329"/>
          </a:xfrm>
          <a:prstGeom prst="rect">
            <a:avLst/>
          </a:prstGeom>
          <a:noFill/>
        </p:spPr>
        <p:txBody>
          <a:bodyPr wrap="square" rtlCol="0">
            <a:spAutoFit/>
          </a:bodyPr>
          <a:lstStyle/>
          <a:p>
            <a:pPr algn="r"/>
            <a:r>
              <a:rPr lang="en-US" sz="2400" b="1" dirty="0" smtClean="0">
                <a:solidFill>
                  <a:srgbClr val="7030A0"/>
                </a:solidFill>
                <a:effectLst>
                  <a:outerShdw blurRad="38100" dist="38100" dir="2700000" algn="tl">
                    <a:srgbClr val="000000">
                      <a:alpha val="43137"/>
                    </a:srgbClr>
                  </a:outerShdw>
                </a:effectLst>
                <a:latin typeface="+mj-lt"/>
              </a:rPr>
              <a:t>This is one of the fundamental biological interactions that make up </a:t>
            </a:r>
            <a:r>
              <a:rPr lang="en-US" sz="2400" b="1" u="sng" dirty="0" smtClean="0">
                <a:solidFill>
                  <a:srgbClr val="7030A0"/>
                </a:solidFill>
                <a:effectLst>
                  <a:outerShdw blurRad="38100" dist="38100" dir="2700000" algn="tl">
                    <a:srgbClr val="000000">
                      <a:alpha val="43137"/>
                    </a:srgbClr>
                  </a:outerShdw>
                </a:effectLst>
                <a:latin typeface="+mj-lt"/>
              </a:rPr>
              <a:t>the carbon cycle</a:t>
            </a:r>
            <a:r>
              <a:rPr lang="en-US" sz="2400" b="1" dirty="0" smtClean="0">
                <a:solidFill>
                  <a:srgbClr val="7030A0"/>
                </a:solidFill>
                <a:effectLst>
                  <a:outerShdw blurRad="38100" dist="38100" dir="2700000" algn="tl">
                    <a:srgbClr val="000000">
                      <a:alpha val="43137"/>
                    </a:srgbClr>
                  </a:outerShdw>
                </a:effectLst>
                <a:latin typeface="+mj-lt"/>
              </a:rPr>
              <a:t>.</a:t>
            </a:r>
            <a:endParaRPr lang="en-US" sz="2400" b="1" baseline="-25000" dirty="0">
              <a:solidFill>
                <a:srgbClr val="7030A0"/>
              </a:solidFill>
              <a:effectLst>
                <a:outerShdw blurRad="38100" dist="38100" dir="2700000" algn="tl">
                  <a:srgbClr val="000000">
                    <a:alpha val="43137"/>
                  </a:srgbClr>
                </a:outerShdw>
              </a:effectLst>
              <a:latin typeface="+mj-lt"/>
            </a:endParaRPr>
          </a:p>
        </p:txBody>
      </p:sp>
      <p:sp>
        <p:nvSpPr>
          <p:cNvPr id="17" name="TextBox 16"/>
          <p:cNvSpPr txBox="1"/>
          <p:nvPr/>
        </p:nvSpPr>
        <p:spPr>
          <a:xfrm>
            <a:off x="5486399" y="2794338"/>
            <a:ext cx="3306489" cy="2123658"/>
          </a:xfrm>
          <a:prstGeom prst="rect">
            <a:avLst/>
          </a:prstGeom>
          <a:noFill/>
        </p:spPr>
        <p:txBody>
          <a:bodyPr wrap="square" rtlCol="0">
            <a:spAutoFit/>
          </a:bodyPr>
          <a:lstStyle/>
          <a:p>
            <a:pPr algn="r"/>
            <a:r>
              <a:rPr lang="en-US" sz="2200" b="1" dirty="0" smtClean="0">
                <a:solidFill>
                  <a:srgbClr val="002060"/>
                </a:solidFill>
                <a:effectLst>
                  <a:outerShdw blurRad="38100" dist="38100" dir="2700000" algn="tl">
                    <a:srgbClr val="000000">
                      <a:alpha val="43137"/>
                    </a:srgbClr>
                  </a:outerShdw>
                </a:effectLst>
                <a:latin typeface="+mj-lt"/>
              </a:rPr>
              <a:t>By doing photosynthesis, plants are essentially </a:t>
            </a:r>
            <a:r>
              <a:rPr lang="en-US" sz="2200" b="1" u="sng" dirty="0" smtClean="0">
                <a:solidFill>
                  <a:srgbClr val="002060"/>
                </a:solidFill>
                <a:effectLst>
                  <a:outerShdw blurRad="38100" dist="38100" dir="2700000" algn="tl">
                    <a:srgbClr val="000000">
                      <a:alpha val="43137"/>
                    </a:srgbClr>
                  </a:outerShdw>
                </a:effectLst>
                <a:latin typeface="+mj-lt"/>
              </a:rPr>
              <a:t>building themselves</a:t>
            </a:r>
            <a:r>
              <a:rPr lang="en-US" sz="2200" b="1" dirty="0" smtClean="0">
                <a:solidFill>
                  <a:srgbClr val="002060"/>
                </a:solidFill>
                <a:effectLst>
                  <a:outerShdw blurRad="38100" dist="38100" dir="2700000" algn="tl">
                    <a:srgbClr val="000000">
                      <a:alpha val="43137"/>
                    </a:srgbClr>
                  </a:outerShdw>
                </a:effectLst>
                <a:latin typeface="+mj-lt"/>
              </a:rPr>
              <a:t> out of the carbon they take in from the air (with some help from the Sun!)</a:t>
            </a:r>
            <a:endParaRPr lang="en-US" sz="2200" b="1" baseline="-25000" dirty="0">
              <a:solidFill>
                <a:srgbClr val="002060"/>
              </a:solidFill>
              <a:effectLst>
                <a:outerShdw blurRad="38100" dist="38100" dir="2700000" algn="tl">
                  <a:srgbClr val="000000">
                    <a:alpha val="43137"/>
                  </a:srgbClr>
                </a:outerShdw>
              </a:effectLst>
              <a:latin typeface="+mj-lt"/>
            </a:endParaRPr>
          </a:p>
        </p:txBody>
      </p:sp>
      <p:sp>
        <p:nvSpPr>
          <p:cNvPr id="18" name="Rounded Rectangle 17"/>
          <p:cNvSpPr/>
          <p:nvPr/>
        </p:nvSpPr>
        <p:spPr>
          <a:xfrm>
            <a:off x="1560112" y="5193792"/>
            <a:ext cx="6669488" cy="1207008"/>
          </a:xfrm>
          <a:prstGeom prst="roundRect">
            <a:avLst/>
          </a:prstGeom>
          <a:solidFill>
            <a:srgbClr val="85C36F"/>
          </a:solidFill>
        </p:spPr>
        <p:style>
          <a:lnRef idx="3">
            <a:schemeClr val="lt1"/>
          </a:lnRef>
          <a:fillRef idx="1">
            <a:schemeClr val="accent4"/>
          </a:fillRef>
          <a:effectRef idx="1">
            <a:schemeClr val="accent4"/>
          </a:effectRef>
          <a:fontRef idx="minor">
            <a:schemeClr val="lt1"/>
          </a:fontRef>
        </p:style>
        <p:txBody>
          <a:bodyPr rtlCol="0" anchor="ctr"/>
          <a:lstStyle/>
          <a:p>
            <a:pPr marL="109538"/>
            <a:r>
              <a:rPr lang="en-US" sz="2000" b="1" dirty="0" smtClean="0">
                <a:effectLst>
                  <a:outerShdw blurRad="38100" dist="38100" dir="2700000" algn="tl">
                    <a:srgbClr val="000000">
                      <a:alpha val="43137"/>
                    </a:srgbClr>
                  </a:outerShdw>
                </a:effectLst>
                <a:latin typeface="+mj-lt"/>
              </a:rPr>
              <a:t>This part of the carbon cycle </a:t>
            </a:r>
            <a:r>
              <a:rPr lang="en-US" sz="2000" b="1" u="sng" dirty="0" smtClean="0">
                <a:effectLst>
                  <a:outerShdw blurRad="38100" dist="38100" dir="2700000" algn="tl">
                    <a:srgbClr val="000000">
                      <a:alpha val="43137"/>
                    </a:srgbClr>
                  </a:outerShdw>
                </a:effectLst>
                <a:latin typeface="+mj-lt"/>
              </a:rPr>
              <a:t>doesn’t add any new carbon dioxide to the atmosphere</a:t>
            </a:r>
            <a:r>
              <a:rPr lang="en-US" sz="2000" b="1" dirty="0" smtClean="0">
                <a:effectLst>
                  <a:outerShdw blurRad="38100" dist="38100" dir="2700000" algn="tl">
                    <a:srgbClr val="000000">
                      <a:alpha val="43137"/>
                    </a:srgbClr>
                  </a:outerShdw>
                </a:effectLst>
                <a:latin typeface="+mj-lt"/>
              </a:rPr>
              <a:t> because it’s just recycling the same carbon over an over again into different living things.</a:t>
            </a:r>
            <a:endParaRPr lang="en-US" sz="2000" b="1" dirty="0">
              <a:effectLst>
                <a:outerShdw blurRad="38100" dist="38100" dir="2700000" algn="tl">
                  <a:srgbClr val="000000">
                    <a:alpha val="43137"/>
                  </a:srgbClr>
                </a:outerShdw>
              </a:effectLst>
              <a:latin typeface="+mj-lt"/>
            </a:endParaRPr>
          </a:p>
        </p:txBody>
      </p:sp>
      <p:sp>
        <p:nvSpPr>
          <p:cNvPr id="19" name="TextBox 18"/>
          <p:cNvSpPr txBox="1"/>
          <p:nvPr/>
        </p:nvSpPr>
        <p:spPr>
          <a:xfrm rot="16200000">
            <a:off x="529130" y="5593804"/>
            <a:ext cx="1500026"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mj-lt"/>
              </a:rPr>
              <a:t>NOTICE:</a:t>
            </a:r>
            <a:endParaRPr lang="en-US" sz="2800" b="1" baseline="-25000" dirty="0">
              <a:effectLst>
                <a:outerShdw blurRad="38100" dist="38100" dir="2700000" algn="tl">
                  <a:srgbClr val="000000">
                    <a:alpha val="43137"/>
                  </a:srgbClr>
                </a:outerShdw>
              </a:effectLst>
              <a:latin typeface="+mj-lt"/>
            </a:endParaRPr>
          </a:p>
        </p:txBody>
      </p:sp>
      <p:sp>
        <p:nvSpPr>
          <p:cNvPr id="20" name="Action Button: Home 19">
            <a:hlinkClick r:id="rId5"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1659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250" fill="hold"/>
                                        <p:tgtEl>
                                          <p:spTgt spid="19"/>
                                        </p:tgtEl>
                                        <p:attrNameLst>
                                          <p:attrName>ppt_w</p:attrName>
                                        </p:attrNameLst>
                                      </p:cBhvr>
                                      <p:tavLst>
                                        <p:tav tm="0">
                                          <p:val>
                                            <p:fltVal val="0"/>
                                          </p:val>
                                        </p:tav>
                                        <p:tav tm="100000">
                                          <p:val>
                                            <p:strVal val="#ppt_w"/>
                                          </p:val>
                                        </p:tav>
                                      </p:tavLst>
                                    </p:anim>
                                    <p:anim calcmode="lin" valueType="num">
                                      <p:cBhvr>
                                        <p:cTn id="22" dur="1250" fill="hold"/>
                                        <p:tgtEl>
                                          <p:spTgt spid="19"/>
                                        </p:tgtEl>
                                        <p:attrNameLst>
                                          <p:attrName>ppt_h</p:attrName>
                                        </p:attrNameLst>
                                      </p:cBhvr>
                                      <p:tavLst>
                                        <p:tav tm="0">
                                          <p:val>
                                            <p:fltVal val="0"/>
                                          </p:val>
                                        </p:tav>
                                        <p:tav tm="100000">
                                          <p:val>
                                            <p:strVal val="#ppt_h"/>
                                          </p:val>
                                        </p:tav>
                                      </p:tavLst>
                                    </p:anim>
                                    <p:anim calcmode="lin" valueType="num">
                                      <p:cBhvr>
                                        <p:cTn id="23" dur="1250" fill="hold"/>
                                        <p:tgtEl>
                                          <p:spTgt spid="19"/>
                                        </p:tgtEl>
                                        <p:attrNameLst>
                                          <p:attrName>style.rotation</p:attrName>
                                        </p:attrNameLst>
                                      </p:cBhvr>
                                      <p:tavLst>
                                        <p:tav tm="0">
                                          <p:val>
                                            <p:fltVal val="90"/>
                                          </p:val>
                                        </p:tav>
                                        <p:tav tm="100000">
                                          <p:val>
                                            <p:fltVal val="0"/>
                                          </p:val>
                                        </p:tav>
                                      </p:tavLst>
                                    </p:anim>
                                    <p:animEffect transition="in" filter="fade">
                                      <p:cBhvr>
                                        <p:cTn id="24" dur="1250"/>
                                        <p:tgtEl>
                                          <p:spTgt spid="19"/>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sa.gov/images/content/544800main_globe-CarbonCycle-hi.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920" t="8259" r="11800" b="6173"/>
          <a:stretch/>
        </p:blipFill>
        <p:spPr bwMode="auto">
          <a:xfrm>
            <a:off x="533400" y="1636775"/>
            <a:ext cx="5486401" cy="4535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The Carbon Cycle</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4" name="Rectangle 3"/>
          <p:cNvSpPr/>
          <p:nvPr/>
        </p:nvSpPr>
        <p:spPr>
          <a:xfrm>
            <a:off x="6248400" y="1828800"/>
            <a:ext cx="2438400" cy="1938992"/>
          </a:xfrm>
          <a:prstGeom prst="rect">
            <a:avLst/>
          </a:prstGeom>
        </p:spPr>
        <p:txBody>
          <a:bodyPr wrap="square">
            <a:spAutoFit/>
          </a:bodyPr>
          <a:lstStyle/>
          <a:p>
            <a:r>
              <a:rPr lang="en-US" sz="2400" b="1" dirty="0" smtClean="0">
                <a:solidFill>
                  <a:srgbClr val="002060"/>
                </a:solidFill>
                <a:effectLst>
                  <a:outerShdw blurRad="38100" dist="38100" dir="2700000" algn="tl">
                    <a:srgbClr val="000000">
                      <a:alpha val="43137"/>
                    </a:srgbClr>
                  </a:outerShdw>
                </a:effectLst>
                <a:latin typeface="+mj-lt"/>
              </a:rPr>
              <a:t>This diagram shows the main places carbon is stored on our planet.</a:t>
            </a:r>
            <a:endParaRPr lang="en-US" sz="2400" b="1" dirty="0">
              <a:solidFill>
                <a:srgbClr val="002060"/>
              </a:solidFill>
              <a:effectLst>
                <a:outerShdw blurRad="38100" dist="38100" dir="2700000" algn="tl">
                  <a:srgbClr val="000000">
                    <a:alpha val="43137"/>
                  </a:srgbClr>
                </a:outerShdw>
              </a:effectLst>
              <a:latin typeface="+mj-lt"/>
            </a:endParaRPr>
          </a:p>
        </p:txBody>
      </p:sp>
      <p:sp>
        <p:nvSpPr>
          <p:cNvPr id="6" name="Rectangle 5"/>
          <p:cNvSpPr/>
          <p:nvPr/>
        </p:nvSpPr>
        <p:spPr>
          <a:xfrm>
            <a:off x="5334000" y="4092476"/>
            <a:ext cx="3352800" cy="2308324"/>
          </a:xfrm>
          <a:prstGeom prst="rect">
            <a:avLst/>
          </a:prstGeom>
        </p:spPr>
        <p:txBody>
          <a:bodyPr wrap="square">
            <a:spAutoFit/>
          </a:bodyPr>
          <a:lstStyle/>
          <a:p>
            <a:pPr algn="r"/>
            <a:r>
              <a:rPr lang="en-US" sz="2400" b="1" dirty="0" smtClean="0">
                <a:solidFill>
                  <a:srgbClr val="7030A0"/>
                </a:solidFill>
                <a:effectLst>
                  <a:outerShdw blurRad="38100" dist="38100" dir="2700000" algn="tl">
                    <a:srgbClr val="000000">
                      <a:alpha val="43137"/>
                    </a:srgbClr>
                  </a:outerShdw>
                </a:effectLst>
                <a:latin typeface="+mj-lt"/>
              </a:rPr>
              <a:t>It also shows the         processes that                    either absorb carbon           from the air OR release    carbon back into the atmosphere as CO</a:t>
            </a:r>
            <a:r>
              <a:rPr lang="en-US" sz="2400" b="1" baseline="-25000" dirty="0" smtClean="0">
                <a:solidFill>
                  <a:srgbClr val="7030A0"/>
                </a:solidFill>
                <a:effectLst>
                  <a:outerShdw blurRad="38100" dist="38100" dir="2700000" algn="tl">
                    <a:srgbClr val="000000">
                      <a:alpha val="43137"/>
                    </a:srgbClr>
                  </a:outerShdw>
                </a:effectLst>
                <a:latin typeface="+mj-lt"/>
              </a:rPr>
              <a:t>2</a:t>
            </a:r>
            <a:r>
              <a:rPr lang="en-US" sz="2400" b="1" dirty="0" smtClean="0">
                <a:solidFill>
                  <a:srgbClr val="7030A0"/>
                </a:solidFill>
                <a:effectLst>
                  <a:outerShdw blurRad="38100" dist="38100" dir="2700000" algn="tl">
                    <a:srgbClr val="000000">
                      <a:alpha val="43137"/>
                    </a:srgbClr>
                  </a:outerShdw>
                </a:effectLst>
                <a:latin typeface="+mj-lt"/>
              </a:rPr>
              <a:t>.</a:t>
            </a:r>
            <a:endParaRPr lang="en-US" sz="2400" b="1" dirty="0">
              <a:solidFill>
                <a:srgbClr val="7030A0"/>
              </a:solidFill>
              <a:effectLst>
                <a:outerShdw blurRad="38100" dist="38100" dir="2700000" algn="tl">
                  <a:srgbClr val="000000">
                    <a:alpha val="43137"/>
                  </a:srgbClr>
                </a:outerShdw>
              </a:effectLst>
              <a:latin typeface="+mj-lt"/>
            </a:endParaRPr>
          </a:p>
        </p:txBody>
      </p:sp>
      <p:sp>
        <p:nvSpPr>
          <p:cNvPr id="7" name="Action Button: Home 6">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72440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Other Nutrient Cycles</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6" name="Rectangle 5"/>
          <p:cNvSpPr/>
          <p:nvPr/>
        </p:nvSpPr>
        <p:spPr>
          <a:xfrm>
            <a:off x="914400" y="4419600"/>
            <a:ext cx="7497617" cy="1815882"/>
          </a:xfrm>
          <a:prstGeom prst="rect">
            <a:avLst/>
          </a:prstGeom>
        </p:spPr>
        <p:txBody>
          <a:bodyPr wrap="square">
            <a:spAutoFit/>
          </a:bodyPr>
          <a:lstStyle/>
          <a:p>
            <a:pPr algn="just"/>
            <a:r>
              <a:rPr lang="en-US" sz="2800" b="1" dirty="0" smtClean="0">
                <a:solidFill>
                  <a:srgbClr val="7030A0"/>
                </a:solidFill>
                <a:effectLst>
                  <a:outerShdw blurRad="38100" dist="38100" dir="2700000" algn="tl">
                    <a:srgbClr val="000000">
                      <a:alpha val="43137"/>
                    </a:srgbClr>
                  </a:outerShdw>
                </a:effectLst>
                <a:latin typeface="+mj-lt"/>
              </a:rPr>
              <a:t>The balance of the carbon cycle is critical for the survival of all life on Earth, but there are other important substances that cycle their way around our planet in similar ways.</a:t>
            </a:r>
            <a:endParaRPr lang="en-US" sz="2800" b="1" dirty="0">
              <a:solidFill>
                <a:srgbClr val="7030A0"/>
              </a:solidFill>
              <a:effectLst>
                <a:outerShdw blurRad="38100" dist="38100" dir="2700000" algn="tl">
                  <a:srgbClr val="000000">
                    <a:alpha val="43137"/>
                  </a:srgbClr>
                </a:outerShdw>
              </a:effectLst>
              <a:latin typeface="+mj-lt"/>
            </a:endParaRPr>
          </a:p>
        </p:txBody>
      </p:sp>
      <p:grpSp>
        <p:nvGrpSpPr>
          <p:cNvPr id="7" name="Group 6"/>
          <p:cNvGrpSpPr/>
          <p:nvPr/>
        </p:nvGrpSpPr>
        <p:grpSpPr>
          <a:xfrm>
            <a:off x="457200" y="1575024"/>
            <a:ext cx="5353580" cy="2598687"/>
            <a:chOff x="728114" y="1528465"/>
            <a:chExt cx="8237428" cy="4124433"/>
          </a:xfrm>
        </p:grpSpPr>
        <p:pic>
          <p:nvPicPr>
            <p:cNvPr id="8" name="Picture 2" descr="http://www.adi-mps.com/AboutUs/images/trees1.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backgroundRemoval t="0" b="100000" l="0" r="98600">
                          <a14:foregroundMark x1="39600" y1="96875" x2="38400" y2="97727"/>
                          <a14:foregroundMark x1="50600" y1="97727" x2="51600" y2="977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203042" y="2057399"/>
              <a:ext cx="4762500" cy="33528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www.cchampsports.com/Horse_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28114" y="3726774"/>
              <a:ext cx="2514599" cy="1885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Freeform 9"/>
            <p:cNvSpPr/>
            <p:nvPr/>
          </p:nvSpPr>
          <p:spPr>
            <a:xfrm>
              <a:off x="4114799" y="1892449"/>
              <a:ext cx="1168613" cy="602429"/>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43820" y="1528465"/>
              <a:ext cx="1417937" cy="874815"/>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mj-lt"/>
                </a:rPr>
                <a:t>CO</a:t>
              </a:r>
              <a:r>
                <a:rPr lang="en-US" sz="2800" b="1" baseline="-25000" dirty="0" smtClean="0">
                  <a:solidFill>
                    <a:srgbClr val="FF0000"/>
                  </a:solidFill>
                  <a:effectLst>
                    <a:outerShdw blurRad="38100" dist="38100" dir="2700000" algn="tl">
                      <a:srgbClr val="000000">
                        <a:alpha val="43137"/>
                      </a:srgbClr>
                    </a:outerShdw>
                  </a:effectLst>
                  <a:latin typeface="+mj-lt"/>
                </a:rPr>
                <a:t>2</a:t>
              </a:r>
              <a:endParaRPr lang="en-US" sz="2800" b="1" baseline="-25000" dirty="0">
                <a:solidFill>
                  <a:srgbClr val="FF0000"/>
                </a:solidFill>
                <a:effectLst>
                  <a:outerShdw blurRad="38100" dist="38100" dir="2700000" algn="tl">
                    <a:srgbClr val="000000">
                      <a:alpha val="43137"/>
                    </a:srgbClr>
                  </a:outerShdw>
                </a:effectLst>
                <a:latin typeface="+mj-lt"/>
              </a:endParaRPr>
            </a:p>
          </p:txBody>
        </p:sp>
        <p:sp>
          <p:nvSpPr>
            <p:cNvPr id="12" name="Freeform 11"/>
            <p:cNvSpPr/>
            <p:nvPr/>
          </p:nvSpPr>
          <p:spPr>
            <a:xfrm rot="16200000">
              <a:off x="1738312" y="2452686"/>
              <a:ext cx="1676399" cy="885826"/>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8768652">
              <a:off x="4397421" y="4908999"/>
              <a:ext cx="1032306" cy="368843"/>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43299" y="4869359"/>
              <a:ext cx="1104900" cy="783539"/>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mj-lt"/>
                </a:rPr>
                <a:t>O</a:t>
              </a:r>
              <a:r>
                <a:rPr lang="en-US" sz="2800" b="1" baseline="-25000" dirty="0" smtClean="0">
                  <a:solidFill>
                    <a:srgbClr val="FF0000"/>
                  </a:solidFill>
                  <a:effectLst>
                    <a:outerShdw blurRad="38100" dist="38100" dir="2700000" algn="tl">
                      <a:srgbClr val="000000">
                        <a:alpha val="43137"/>
                      </a:srgbClr>
                    </a:outerShdw>
                  </a:effectLst>
                  <a:latin typeface="+mj-lt"/>
                </a:rPr>
                <a:t>2</a:t>
              </a:r>
              <a:endParaRPr lang="en-US" sz="2800" b="1" baseline="-25000" dirty="0">
                <a:solidFill>
                  <a:srgbClr val="FF0000"/>
                </a:solidFill>
                <a:effectLst>
                  <a:outerShdw blurRad="38100" dist="38100" dir="2700000" algn="tl">
                    <a:srgbClr val="000000">
                      <a:alpha val="43137"/>
                    </a:srgbClr>
                  </a:outerShdw>
                </a:effectLst>
                <a:latin typeface="+mj-lt"/>
              </a:endParaRPr>
            </a:p>
          </p:txBody>
        </p:sp>
        <p:sp>
          <p:nvSpPr>
            <p:cNvPr id="15" name="Freeform 14"/>
            <p:cNvSpPr/>
            <p:nvPr/>
          </p:nvSpPr>
          <p:spPr>
            <a:xfrm rot="10800000">
              <a:off x="2743199" y="4761086"/>
              <a:ext cx="864027" cy="416367"/>
            </a:xfrm>
            <a:custGeom>
              <a:avLst/>
              <a:gdLst>
                <a:gd name="connsiteX0" fmla="*/ 0 w 1333948"/>
                <a:gd name="connsiteY0" fmla="*/ 0 h 602429"/>
                <a:gd name="connsiteX1" fmla="*/ 785308 w 1333948"/>
                <a:gd name="connsiteY1" fmla="*/ 118335 h 602429"/>
                <a:gd name="connsiteX2" fmla="*/ 1333948 w 1333948"/>
                <a:gd name="connsiteY2" fmla="*/ 602429 h 602429"/>
              </a:gdLst>
              <a:ahLst/>
              <a:cxnLst>
                <a:cxn ang="0">
                  <a:pos x="connsiteX0" y="connsiteY0"/>
                </a:cxn>
                <a:cxn ang="0">
                  <a:pos x="connsiteX1" y="connsiteY1"/>
                </a:cxn>
                <a:cxn ang="0">
                  <a:pos x="connsiteX2" y="connsiteY2"/>
                </a:cxn>
              </a:cxnLst>
              <a:rect l="l" t="t" r="r" b="b"/>
              <a:pathLst>
                <a:path w="1333948" h="602429">
                  <a:moveTo>
                    <a:pt x="0" y="0"/>
                  </a:moveTo>
                  <a:cubicBezTo>
                    <a:pt x="281491" y="8965"/>
                    <a:pt x="562983" y="17930"/>
                    <a:pt x="785308" y="118335"/>
                  </a:cubicBezTo>
                  <a:cubicBezTo>
                    <a:pt x="1007633" y="218740"/>
                    <a:pt x="1170790" y="410584"/>
                    <a:pt x="1333948" y="602429"/>
                  </a:cubicBezTo>
                </a:path>
              </a:pathLst>
            </a:custGeom>
            <a:noFill/>
            <a:ln w="76200" cap="rnd">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www.generalcuestar.com/news/index/big_bang_theory_files/carbon-atom.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21810" y="1926042"/>
            <a:ext cx="2290207" cy="189665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Action Button: Home 16">
            <a:hlinkClick r:id="rId6"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642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The Nitrogen Cycle</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3074" name="Picture 2" descr="http://nitrogenfree.com/images/numerology_images/plant_nitroge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32" t="1661" r="2203" b="2076"/>
          <a:stretch/>
        </p:blipFill>
        <p:spPr bwMode="auto">
          <a:xfrm>
            <a:off x="685800" y="2034363"/>
            <a:ext cx="3124200" cy="4214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4290060" y="1676400"/>
            <a:ext cx="4495800" cy="2705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b="1" dirty="0" smtClean="0">
                <a:effectLst>
                  <a:outerShdw blurRad="38100" dist="38100" dir="2700000" algn="tl">
                    <a:srgbClr val="000000">
                      <a:alpha val="43137"/>
                    </a:srgbClr>
                  </a:outerShdw>
                </a:effectLst>
                <a:latin typeface="+mj-lt"/>
              </a:rPr>
              <a:t>In addition to taking in carbon through their leaves (in the form of CO</a:t>
            </a:r>
            <a:r>
              <a:rPr lang="en-US" sz="2000" b="1" baseline="-25000" dirty="0" smtClean="0">
                <a:effectLst>
                  <a:outerShdw blurRad="38100" dist="38100" dir="2700000" algn="tl">
                    <a:srgbClr val="000000">
                      <a:alpha val="43137"/>
                    </a:srgbClr>
                  </a:outerShdw>
                </a:effectLst>
                <a:latin typeface="+mj-lt"/>
              </a:rPr>
              <a:t>2</a:t>
            </a:r>
            <a:r>
              <a:rPr lang="en-US" sz="2000" b="1" dirty="0" smtClean="0">
                <a:effectLst>
                  <a:outerShdw blurRad="38100" dist="38100" dir="2700000" algn="tl">
                    <a:srgbClr val="000000">
                      <a:alpha val="43137"/>
                    </a:srgbClr>
                  </a:outerShdw>
                </a:effectLst>
                <a:latin typeface="+mj-lt"/>
              </a:rPr>
              <a:t>), plants also take in nitrogen through their roots.</a:t>
            </a:r>
          </a:p>
          <a:p>
            <a:pPr marL="285750" indent="-285750">
              <a:buFont typeface="Arial" pitchFamily="34" charset="0"/>
              <a:buChar char="•"/>
            </a:pPr>
            <a:endParaRPr lang="en-US" sz="1400" b="1" dirty="0">
              <a:effectLst>
                <a:outerShdw blurRad="38100" dist="38100" dir="2700000" algn="tl">
                  <a:srgbClr val="000000">
                    <a:alpha val="43137"/>
                  </a:srgbClr>
                </a:outerShdw>
              </a:effectLst>
              <a:latin typeface="+mj-lt"/>
            </a:endParaRPr>
          </a:p>
          <a:p>
            <a:pPr marL="285750" indent="-285750">
              <a:buFont typeface="Arial" pitchFamily="34" charset="0"/>
              <a:buChar char="•"/>
            </a:pPr>
            <a:r>
              <a:rPr lang="en-US" sz="2000" b="1" dirty="0" smtClean="0">
                <a:effectLst>
                  <a:outerShdw blurRad="38100" dist="38100" dir="2700000" algn="tl">
                    <a:srgbClr val="000000">
                      <a:alpha val="43137"/>
                    </a:srgbClr>
                  </a:outerShdw>
                </a:effectLst>
                <a:latin typeface="+mj-lt"/>
              </a:rPr>
              <a:t>This nitrogen is found in nitrates and other nutrients.  This is why farmers add fertilizer to the soil.</a:t>
            </a:r>
            <a:endParaRPr lang="en-US" sz="2000" b="1" dirty="0">
              <a:effectLst>
                <a:outerShdw blurRad="38100" dist="38100" dir="2700000" algn="tl">
                  <a:srgbClr val="000000">
                    <a:alpha val="43137"/>
                  </a:srgbClr>
                </a:outerShdw>
              </a:effectLst>
              <a:latin typeface="+mj-lt"/>
            </a:endParaRPr>
          </a:p>
        </p:txBody>
      </p:sp>
      <p:grpSp>
        <p:nvGrpSpPr>
          <p:cNvPr id="3" name="Group 2"/>
          <p:cNvGrpSpPr/>
          <p:nvPr/>
        </p:nvGrpSpPr>
        <p:grpSpPr>
          <a:xfrm>
            <a:off x="4800600" y="4761708"/>
            <a:ext cx="3516740" cy="1781312"/>
            <a:chOff x="4800600" y="4761708"/>
            <a:chExt cx="3516740" cy="1781312"/>
          </a:xfrm>
        </p:grpSpPr>
        <p:pic>
          <p:nvPicPr>
            <p:cNvPr id="6146" name="Picture 2" descr="http://www.doctortee.com/dsu/tiftickjian/cse-img/biology/chemistry/nitrogen-atom.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33261" b="11043"/>
            <a:stretch/>
          </p:blipFill>
          <p:spPr bwMode="auto">
            <a:xfrm>
              <a:off x="5295900" y="4761708"/>
              <a:ext cx="3021440" cy="17813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800600" y="6019800"/>
              <a:ext cx="990600" cy="523220"/>
            </a:xfrm>
            <a:prstGeom prst="rect">
              <a:avLst/>
            </a:prstGeom>
            <a:noFill/>
          </p:spPr>
          <p:txBody>
            <a:bodyPr wrap="square" rtlCol="0">
              <a:spAutoFit/>
            </a:bodyPr>
            <a:lstStyle/>
            <a:p>
              <a:pPr algn="r"/>
              <a:r>
                <a:rPr lang="en-US" sz="1400" dirty="0" smtClean="0">
                  <a:solidFill>
                    <a:schemeClr val="tx1">
                      <a:lumMod val="85000"/>
                      <a:lumOff val="15000"/>
                    </a:schemeClr>
                  </a:solidFill>
                  <a:latin typeface="+mj-lt"/>
                </a:rPr>
                <a:t>Nitrogen atom</a:t>
              </a:r>
              <a:endParaRPr lang="en-US" sz="1400" dirty="0">
                <a:solidFill>
                  <a:schemeClr val="tx1">
                    <a:lumMod val="85000"/>
                    <a:lumOff val="15000"/>
                  </a:schemeClr>
                </a:solidFill>
                <a:latin typeface="+mj-lt"/>
              </a:endParaRPr>
            </a:p>
          </p:txBody>
        </p:sp>
      </p:grpSp>
      <p:sp>
        <p:nvSpPr>
          <p:cNvPr id="8" name="Action Button: Home 7">
            <a:hlinkClick r:id="rId4"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79501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38200" y="1524000"/>
            <a:ext cx="7239000" cy="923330"/>
          </a:xfrm>
          <a:prstGeom prst="rect">
            <a:avLst/>
          </a:prstGeom>
          <a:noFill/>
          <a:ln w="9525">
            <a:noFill/>
            <a:miter lim="800000"/>
            <a:headEnd/>
            <a:tailEnd/>
          </a:ln>
          <a:effectLst/>
        </p:spPr>
        <p:txBody>
          <a:bodyPr wrap="square" anchor="ctr">
            <a:spAutoFit/>
          </a:bodyPr>
          <a:lstStyle/>
          <a:p>
            <a:pPr marL="1588" indent="-1588" eaLnBrk="0" hangingPunct="0">
              <a:defRPr/>
            </a:pPr>
            <a:r>
              <a:rPr lang="en-US" sz="2700" b="1" dirty="0" smtClean="0">
                <a:solidFill>
                  <a:srgbClr val="0070C0"/>
                </a:solidFill>
                <a:effectLst>
                  <a:outerShdw blurRad="38100" dist="38100" dir="2700000" algn="tl">
                    <a:srgbClr val="000000">
                      <a:alpha val="43137"/>
                    </a:srgbClr>
                  </a:outerShdw>
                </a:effectLst>
                <a:latin typeface="+mj-lt"/>
              </a:rPr>
              <a:t>All the </a:t>
            </a:r>
            <a:r>
              <a:rPr lang="en-US" sz="2700" b="1" u="sng" dirty="0" smtClean="0">
                <a:solidFill>
                  <a:srgbClr val="0070C0"/>
                </a:solidFill>
                <a:effectLst>
                  <a:outerShdw blurRad="38100" dist="38100" dir="2700000" algn="tl">
                    <a:srgbClr val="000000">
                      <a:alpha val="43137"/>
                    </a:srgbClr>
                  </a:outerShdw>
                </a:effectLst>
                <a:latin typeface="+mj-lt"/>
              </a:rPr>
              <a:t>living things</a:t>
            </a:r>
            <a:r>
              <a:rPr lang="en-US" sz="2700" b="1" dirty="0" smtClean="0">
                <a:solidFill>
                  <a:srgbClr val="0070C0"/>
                </a:solidFill>
                <a:effectLst>
                  <a:outerShdw blurRad="38100" dist="38100" dir="2700000" algn="tl">
                    <a:srgbClr val="000000">
                      <a:alpha val="43137"/>
                    </a:srgbClr>
                  </a:outerShdw>
                </a:effectLst>
                <a:latin typeface="+mj-lt"/>
              </a:rPr>
              <a:t> in a particular environment are called… </a:t>
            </a:r>
            <a:endParaRPr lang="en-US" sz="2700" b="1" dirty="0">
              <a:solidFill>
                <a:srgbClr val="0070C0"/>
              </a:solidFill>
              <a:effectLst>
                <a:outerShdw blurRad="38100" dist="38100" dir="2700000" algn="tl">
                  <a:srgbClr val="000000">
                    <a:alpha val="43137"/>
                  </a:srgbClr>
                </a:outerShdw>
              </a:effectLst>
              <a:latin typeface="+mj-lt"/>
            </a:endParaRPr>
          </a:p>
        </p:txBody>
      </p:sp>
      <p:sp>
        <p:nvSpPr>
          <p:cNvPr id="5" name="TextBox 4"/>
          <p:cNvSpPr txBox="1"/>
          <p:nvPr/>
        </p:nvSpPr>
        <p:spPr>
          <a:xfrm>
            <a:off x="304800" y="457200"/>
            <a:ext cx="86106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Living vs. Non-Living</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7" name="Rectangle 6"/>
          <p:cNvSpPr/>
          <p:nvPr/>
        </p:nvSpPr>
        <p:spPr>
          <a:xfrm>
            <a:off x="2743200" y="2010980"/>
            <a:ext cx="4114800" cy="923330"/>
          </a:xfrm>
          <a:prstGeom prst="rect">
            <a:avLst/>
          </a:prstGeom>
        </p:spPr>
        <p:txBody>
          <a:bodyPr wrap="square">
            <a:spAutoFit/>
          </a:bodyPr>
          <a:lstStyle/>
          <a:p>
            <a:pPr lvl="0" algn="ctr" eaLnBrk="0" hangingPunct="0">
              <a:defRPr/>
            </a:pPr>
            <a:r>
              <a:rPr lang="en-US" sz="5400" b="1" dirty="0" smtClean="0">
                <a:solidFill>
                  <a:schemeClr val="accent4">
                    <a:lumMod val="75000"/>
                  </a:schemeClr>
                </a:solidFill>
                <a:effectLst>
                  <a:outerShdw blurRad="38100" dist="38100" dir="2700000" algn="tl">
                    <a:srgbClr val="000000">
                      <a:alpha val="43137"/>
                    </a:srgbClr>
                  </a:outerShdw>
                </a:effectLst>
                <a:latin typeface="Calibri"/>
              </a:rPr>
              <a:t>Biotic factors</a:t>
            </a:r>
          </a:p>
        </p:txBody>
      </p:sp>
      <p:pic>
        <p:nvPicPr>
          <p:cNvPr id="8" name="Picture 2" descr="http://images2.layoutsparks.com/1/93234/baby-mermaid-coral-reef.jpg"/>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a:off x="762000" y="3138190"/>
            <a:ext cx="3196164" cy="2805410"/>
          </a:xfrm>
          <a:prstGeom prst="rect">
            <a:avLst/>
          </a:prstGeom>
          <a:ln>
            <a:noFill/>
          </a:ln>
          <a:effectLst>
            <a:outerShdw blurRad="292100" dist="139700" dir="2700000" algn="tl" rotWithShape="0">
              <a:srgbClr val="333333">
                <a:alpha val="65000"/>
              </a:srgbClr>
            </a:outerShdw>
          </a:effectLst>
        </p:spPr>
      </p:pic>
      <p:sp>
        <p:nvSpPr>
          <p:cNvPr id="9" name="Rectangle 1"/>
          <p:cNvSpPr>
            <a:spLocks noChangeArrowheads="1"/>
          </p:cNvSpPr>
          <p:nvPr/>
        </p:nvSpPr>
        <p:spPr bwMode="auto">
          <a:xfrm>
            <a:off x="4572000" y="3039070"/>
            <a:ext cx="3733800" cy="923330"/>
          </a:xfrm>
          <a:prstGeom prst="rect">
            <a:avLst/>
          </a:prstGeom>
          <a:noFill/>
          <a:ln w="9525">
            <a:noFill/>
            <a:miter lim="800000"/>
            <a:headEnd/>
            <a:tailEnd/>
          </a:ln>
          <a:effectLst/>
        </p:spPr>
        <p:txBody>
          <a:bodyPr wrap="square" anchor="ctr">
            <a:spAutoFit/>
          </a:bodyPr>
          <a:lstStyle/>
          <a:p>
            <a:pPr marL="1588" indent="-1588" eaLnBrk="0" hangingPunct="0">
              <a:defRPr/>
            </a:pPr>
            <a:r>
              <a:rPr lang="en-US" sz="2700" b="1" dirty="0" smtClean="0">
                <a:solidFill>
                  <a:srgbClr val="0070C0"/>
                </a:solidFill>
                <a:effectLst>
                  <a:outerShdw blurRad="38100" dist="38100" dir="2700000" algn="tl">
                    <a:srgbClr val="000000">
                      <a:alpha val="43137"/>
                    </a:srgbClr>
                  </a:outerShdw>
                </a:effectLst>
                <a:latin typeface="+mj-lt"/>
              </a:rPr>
              <a:t>All the </a:t>
            </a:r>
            <a:r>
              <a:rPr lang="en-US" sz="2700" b="1" u="sng" dirty="0" smtClean="0">
                <a:solidFill>
                  <a:srgbClr val="0070C0"/>
                </a:solidFill>
                <a:effectLst>
                  <a:outerShdw blurRad="38100" dist="38100" dir="2700000" algn="tl">
                    <a:srgbClr val="000000">
                      <a:alpha val="43137"/>
                    </a:srgbClr>
                  </a:outerShdw>
                </a:effectLst>
                <a:latin typeface="+mj-lt"/>
              </a:rPr>
              <a:t>non-living things</a:t>
            </a:r>
            <a:r>
              <a:rPr lang="en-US" sz="2700" b="1" dirty="0" smtClean="0">
                <a:solidFill>
                  <a:srgbClr val="0070C0"/>
                </a:solidFill>
                <a:effectLst>
                  <a:outerShdw blurRad="38100" dist="38100" dir="2700000" algn="tl">
                    <a:srgbClr val="000000">
                      <a:alpha val="43137"/>
                    </a:srgbClr>
                  </a:outerShdw>
                </a:effectLst>
                <a:latin typeface="+mj-lt"/>
              </a:rPr>
              <a:t> are called… </a:t>
            </a:r>
            <a:endParaRPr lang="en-US" sz="2700" b="1" dirty="0">
              <a:solidFill>
                <a:srgbClr val="0070C0"/>
              </a:solidFill>
              <a:effectLst>
                <a:outerShdw blurRad="38100" dist="38100" dir="2700000" algn="tl">
                  <a:srgbClr val="000000">
                    <a:alpha val="43137"/>
                  </a:srgbClr>
                </a:outerShdw>
              </a:effectLst>
              <a:latin typeface="+mj-lt"/>
            </a:endParaRPr>
          </a:p>
        </p:txBody>
      </p:sp>
      <p:sp>
        <p:nvSpPr>
          <p:cNvPr id="10" name="Rectangle 9"/>
          <p:cNvSpPr/>
          <p:nvPr/>
        </p:nvSpPr>
        <p:spPr>
          <a:xfrm>
            <a:off x="4191000" y="3810000"/>
            <a:ext cx="4572000" cy="923330"/>
          </a:xfrm>
          <a:prstGeom prst="rect">
            <a:avLst/>
          </a:prstGeom>
        </p:spPr>
        <p:txBody>
          <a:bodyPr wrap="square">
            <a:spAutoFit/>
          </a:bodyPr>
          <a:lstStyle/>
          <a:p>
            <a:pPr lvl="0" algn="ctr" eaLnBrk="0" hangingPunct="0">
              <a:defRPr/>
            </a:pPr>
            <a:r>
              <a:rPr lang="en-US" sz="5400" b="1" dirty="0" smtClean="0">
                <a:solidFill>
                  <a:srgbClr val="FFC000"/>
                </a:solidFill>
                <a:effectLst>
                  <a:outerShdw blurRad="38100" dist="38100" dir="2700000" algn="tl">
                    <a:srgbClr val="000000">
                      <a:alpha val="43137"/>
                    </a:srgbClr>
                  </a:outerShdw>
                </a:effectLst>
                <a:latin typeface="Calibri"/>
              </a:rPr>
              <a:t>Abiotic factors</a:t>
            </a:r>
          </a:p>
        </p:txBody>
      </p:sp>
      <p:sp>
        <p:nvSpPr>
          <p:cNvPr id="11" name="Rounded Rectangle 10"/>
          <p:cNvSpPr/>
          <p:nvPr/>
        </p:nvSpPr>
        <p:spPr>
          <a:xfrm>
            <a:off x="4419600" y="4883859"/>
            <a:ext cx="4343400" cy="1440741"/>
          </a:xfrm>
          <a:prstGeom prst="round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smtClean="0">
                <a:latin typeface="+mj-lt"/>
              </a:rPr>
              <a:t>HINT </a:t>
            </a:r>
            <a:r>
              <a:rPr lang="en-US" sz="2200" b="1" dirty="0" smtClean="0">
                <a:latin typeface="+mj-lt"/>
                <a:sym typeface="Wingdings" pitchFamily="2" charset="2"/>
              </a:rPr>
              <a:t> As you probably know, the root word </a:t>
            </a:r>
            <a:r>
              <a:rPr lang="en-US" sz="2200" b="1" i="1" dirty="0">
                <a:latin typeface="+mj-lt"/>
                <a:sym typeface="Wingdings" pitchFamily="2" charset="2"/>
              </a:rPr>
              <a:t>b</a:t>
            </a:r>
            <a:r>
              <a:rPr lang="en-US" sz="2200" b="1" i="1" dirty="0" smtClean="0">
                <a:latin typeface="+mj-lt"/>
                <a:sym typeface="Wingdings" pitchFamily="2" charset="2"/>
              </a:rPr>
              <a:t>io</a:t>
            </a:r>
            <a:r>
              <a:rPr lang="en-US" sz="2200" b="1" dirty="0" smtClean="0">
                <a:latin typeface="+mj-lt"/>
                <a:sym typeface="Wingdings" pitchFamily="2" charset="2"/>
              </a:rPr>
              <a:t> means “life”, so </a:t>
            </a:r>
            <a:r>
              <a:rPr lang="en-US" sz="2200" b="1" i="1" dirty="0" smtClean="0">
                <a:latin typeface="+mj-lt"/>
                <a:sym typeface="Wingdings" pitchFamily="2" charset="2"/>
              </a:rPr>
              <a:t>abiotic</a:t>
            </a:r>
            <a:r>
              <a:rPr lang="en-US" sz="2200" b="1" dirty="0" smtClean="0">
                <a:latin typeface="+mj-lt"/>
                <a:sym typeface="Wingdings" pitchFamily="2" charset="2"/>
              </a:rPr>
              <a:t> simply means “not living”.</a:t>
            </a:r>
            <a:endParaRPr lang="en-US" sz="2200" b="1" dirty="0">
              <a:latin typeface="+mj-lt"/>
            </a:endParaRPr>
          </a:p>
        </p:txBody>
      </p:sp>
      <p:sp>
        <p:nvSpPr>
          <p:cNvPr id="12" name="Action Button: Home 11">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9507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f/fe/Nitrogen_Cycle.svg/1000px-Nitrogen_Cycle.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412177"/>
            <a:ext cx="5419764" cy="4064823"/>
          </a:xfrm>
          <a:prstGeom prst="rect">
            <a:avLst/>
          </a:prstGeom>
          <a:ln w="19050">
            <a:solidFill>
              <a:schemeClr val="bg1">
                <a:lumMod val="95000"/>
              </a:schemeClr>
            </a:solid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The Nitrogen Cycle</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6" name="Rectangle 5"/>
          <p:cNvSpPr/>
          <p:nvPr/>
        </p:nvSpPr>
        <p:spPr>
          <a:xfrm>
            <a:off x="466725" y="1455003"/>
            <a:ext cx="8220075" cy="830997"/>
          </a:xfrm>
          <a:prstGeom prst="rect">
            <a:avLst/>
          </a:prstGeom>
        </p:spPr>
        <p:txBody>
          <a:bodyPr wrap="square">
            <a:spAutoFit/>
          </a:bodyPr>
          <a:lstStyle/>
          <a:p>
            <a:pPr>
              <a:spcAft>
                <a:spcPts val="1200"/>
              </a:spcAft>
            </a:pPr>
            <a:r>
              <a:rPr lang="en-US" sz="2400" b="1" dirty="0" smtClean="0">
                <a:solidFill>
                  <a:srgbClr val="FF0000"/>
                </a:solidFill>
                <a:effectLst>
                  <a:outerShdw blurRad="38100" dist="38100" dir="2700000" algn="tl">
                    <a:srgbClr val="000000">
                      <a:alpha val="43137"/>
                    </a:srgbClr>
                  </a:outerShdw>
                </a:effectLst>
                <a:latin typeface="+mj-lt"/>
              </a:rPr>
              <a:t>The nitrogen cycle involves lots of different organisms that live on and in the ground.  Among the most important of these are:</a:t>
            </a:r>
            <a:endParaRPr lang="en-US" sz="2400" b="1" dirty="0">
              <a:solidFill>
                <a:srgbClr val="FF0000"/>
              </a:solidFill>
              <a:effectLst>
                <a:outerShdw blurRad="38100" dist="38100" dir="2700000" algn="tl">
                  <a:srgbClr val="000000">
                    <a:alpha val="43137"/>
                  </a:srgbClr>
                </a:outerShdw>
              </a:effectLst>
              <a:latin typeface="+mj-lt"/>
            </a:endParaRPr>
          </a:p>
        </p:txBody>
      </p:sp>
      <p:sp>
        <p:nvSpPr>
          <p:cNvPr id="8" name="Action Button: Home 7">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Rectangle 8"/>
          <p:cNvSpPr/>
          <p:nvPr/>
        </p:nvSpPr>
        <p:spPr>
          <a:xfrm>
            <a:off x="6248401" y="2927390"/>
            <a:ext cx="2666999" cy="3016210"/>
          </a:xfrm>
          <a:prstGeom prst="rect">
            <a:avLst/>
          </a:prstGeom>
        </p:spPr>
        <p:txBody>
          <a:bodyPr wrap="square">
            <a:spAutoFit/>
          </a:bodyPr>
          <a:lstStyle/>
          <a:p>
            <a:pPr marL="285750" indent="-285750">
              <a:spcAft>
                <a:spcPts val="1200"/>
              </a:spcAft>
              <a:buFont typeface="Arial" pitchFamily="34" charset="0"/>
              <a:buChar char="•"/>
            </a:pPr>
            <a:r>
              <a:rPr lang="en-US" b="1" dirty="0" smtClean="0">
                <a:solidFill>
                  <a:srgbClr val="00B0F0"/>
                </a:solidFill>
                <a:effectLst>
                  <a:outerShdw blurRad="38100" dist="38100" dir="2700000" algn="tl">
                    <a:srgbClr val="000000">
                      <a:alpha val="43137"/>
                    </a:srgbClr>
                  </a:outerShdw>
                </a:effectLst>
                <a:latin typeface="+mj-lt"/>
              </a:rPr>
              <a:t>Nitrogen-fixing bacteria, found in plants’ roots, which convert N</a:t>
            </a:r>
            <a:r>
              <a:rPr lang="en-US" b="1" baseline="-25000" dirty="0" smtClean="0">
                <a:solidFill>
                  <a:srgbClr val="00B0F0"/>
                </a:solidFill>
                <a:effectLst>
                  <a:outerShdw blurRad="38100" dist="38100" dir="2700000" algn="tl">
                    <a:srgbClr val="000000">
                      <a:alpha val="43137"/>
                    </a:srgbClr>
                  </a:outerShdw>
                </a:effectLst>
                <a:latin typeface="+mj-lt"/>
              </a:rPr>
              <a:t>2</a:t>
            </a:r>
            <a:r>
              <a:rPr lang="en-US" b="1" dirty="0" smtClean="0">
                <a:solidFill>
                  <a:srgbClr val="00B0F0"/>
                </a:solidFill>
                <a:effectLst>
                  <a:outerShdw blurRad="38100" dist="38100" dir="2700000" algn="tl">
                    <a:srgbClr val="000000">
                      <a:alpha val="43137"/>
                    </a:srgbClr>
                  </a:outerShdw>
                </a:effectLst>
                <a:latin typeface="+mj-lt"/>
              </a:rPr>
              <a:t> gas into nitrate nutrients for the plant.</a:t>
            </a:r>
          </a:p>
          <a:p>
            <a:pPr marL="285750" indent="-285750">
              <a:spcAft>
                <a:spcPts val="1200"/>
              </a:spcAft>
              <a:buFont typeface="Arial" pitchFamily="34" charset="0"/>
              <a:buChar char="•"/>
            </a:pPr>
            <a:r>
              <a:rPr lang="en-US" b="1" dirty="0" smtClean="0">
                <a:solidFill>
                  <a:srgbClr val="00B0F0"/>
                </a:solidFill>
                <a:effectLst>
                  <a:outerShdw blurRad="38100" dist="38100" dir="2700000" algn="tl">
                    <a:srgbClr val="000000">
                      <a:alpha val="43137"/>
                    </a:srgbClr>
                  </a:outerShdw>
                </a:effectLst>
                <a:latin typeface="+mj-lt"/>
              </a:rPr>
              <a:t>Soil bacteria which convert the nitrates back into atmospheric nitrogen.</a:t>
            </a:r>
            <a:endParaRPr lang="en-US" b="1" dirty="0">
              <a:solidFill>
                <a:srgbClr val="00B0F0"/>
              </a:solidFill>
              <a:effectLst>
                <a:outerShdw blurRad="38100" dist="38100" dir="2700000" algn="tl">
                  <a:srgbClr val="000000">
                    <a:alpha val="43137"/>
                  </a:srgbClr>
                </a:outerShdw>
              </a:effectLst>
              <a:latin typeface="+mj-lt"/>
            </a:endParaRPr>
          </a:p>
        </p:txBody>
      </p:sp>
      <p:sp>
        <p:nvSpPr>
          <p:cNvPr id="10" name="Oval 9"/>
          <p:cNvSpPr/>
          <p:nvPr/>
        </p:nvSpPr>
        <p:spPr>
          <a:xfrm>
            <a:off x="762000" y="4267199"/>
            <a:ext cx="1752600" cy="1000125"/>
          </a:xfrm>
          <a:prstGeom prst="ellipse">
            <a:avLst/>
          </a:prstGeom>
          <a:solidFill>
            <a:srgbClr val="FFFF00">
              <a:alpha val="9000"/>
            </a:srgbClr>
          </a:solidFill>
          <a:ln>
            <a:solidFill>
              <a:srgbClr val="FFFF00"/>
            </a:solidFill>
          </a:ln>
          <a:effectLst>
            <a:glow rad="127000">
              <a:srgbClr val="FFFF00">
                <a:alpha val="42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00625" y="3829064"/>
            <a:ext cx="1066800" cy="971536"/>
          </a:xfrm>
          <a:prstGeom prst="ellipse">
            <a:avLst/>
          </a:prstGeom>
          <a:solidFill>
            <a:srgbClr val="FFFF00">
              <a:alpha val="9000"/>
            </a:srgbClr>
          </a:solidFill>
          <a:ln>
            <a:solidFill>
              <a:srgbClr val="FFFF00"/>
            </a:solidFill>
          </a:ln>
          <a:effectLst>
            <a:glow rad="127000">
              <a:srgbClr val="FFFF00">
                <a:alpha val="42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445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uiExpand="1" build="p"/>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455003"/>
            <a:ext cx="7848600" cy="830997"/>
          </a:xfrm>
          <a:prstGeom prst="rect">
            <a:avLst/>
          </a:prstGeom>
        </p:spPr>
        <p:txBody>
          <a:bodyPr wrap="square">
            <a:spAutoFit/>
          </a:bodyPr>
          <a:lstStyle/>
          <a:p>
            <a:r>
              <a:rPr lang="en-US" sz="2400" b="1" dirty="0" smtClean="0">
                <a:solidFill>
                  <a:srgbClr val="0070C0"/>
                </a:solidFill>
                <a:effectLst>
                  <a:outerShdw blurRad="38100" dist="38100" dir="2700000" algn="tl">
                    <a:srgbClr val="000000">
                      <a:alpha val="43137"/>
                    </a:srgbClr>
                  </a:outerShdw>
                </a:effectLst>
                <a:latin typeface="+mj-lt"/>
              </a:rPr>
              <a:t>And, of course, water circulates around the planet in its various forms:  as a solid, liquid, and a vapor. </a:t>
            </a:r>
            <a:endParaRPr lang="en-US" sz="2400" b="1" dirty="0">
              <a:solidFill>
                <a:srgbClr val="0070C0"/>
              </a:solidFill>
              <a:effectLst>
                <a:outerShdw blurRad="38100" dist="38100" dir="2700000" algn="tl">
                  <a:srgbClr val="000000">
                    <a:alpha val="43137"/>
                  </a:srgbClr>
                </a:outerShdw>
              </a:effectLst>
              <a:latin typeface="+mj-lt"/>
            </a:endParaRPr>
          </a:p>
        </p:txBody>
      </p:sp>
      <p:pic>
        <p:nvPicPr>
          <p:cNvPr id="7170" name="Picture 2" descr="http://ga.water.usgs.gov/edu/graphics/watercycle-print-11x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50436"/>
            <a:ext cx="5638800" cy="39265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457200"/>
            <a:ext cx="8534400" cy="923330"/>
          </a:xfrm>
          <a:prstGeom prst="rect">
            <a:avLst/>
          </a:prstGeom>
          <a:noFill/>
        </p:spPr>
        <p:txBody>
          <a:bodyPr wrap="square">
            <a:spAutoFit/>
          </a:bodyPr>
          <a:lstStyle/>
          <a:p>
            <a:pPr algn="ctr" fontAlgn="auto">
              <a:spcBef>
                <a:spcPts val="0"/>
              </a:spcBef>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The Water Cycle</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grpSp>
        <p:nvGrpSpPr>
          <p:cNvPr id="6" name="Group 5"/>
          <p:cNvGrpSpPr/>
          <p:nvPr/>
        </p:nvGrpSpPr>
        <p:grpSpPr>
          <a:xfrm>
            <a:off x="6647016" y="2057400"/>
            <a:ext cx="1839287" cy="2136577"/>
            <a:chOff x="6309360" y="2605300"/>
            <a:chExt cx="1839287" cy="2136577"/>
          </a:xfrm>
        </p:grpSpPr>
        <p:pic>
          <p:nvPicPr>
            <p:cNvPr id="7172" name="Picture 4" descr="http://alevelnotes.com/content_images/i49_water_molecules_con_c_la_78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5724" r="46283" b="16398"/>
            <a:stretch/>
          </p:blipFill>
          <p:spPr bwMode="auto">
            <a:xfrm>
              <a:off x="6309360" y="2913077"/>
              <a:ext cx="1839287"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451763" y="2605300"/>
              <a:ext cx="1524000" cy="307777"/>
            </a:xfrm>
            <a:prstGeom prst="rect">
              <a:avLst/>
            </a:prstGeom>
            <a:noFill/>
          </p:spPr>
          <p:txBody>
            <a:bodyPr wrap="square" rtlCol="0">
              <a:spAutoFit/>
            </a:bodyPr>
            <a:lstStyle/>
            <a:p>
              <a:pPr algn="ctr"/>
              <a:r>
                <a:rPr lang="en-US" sz="1400" dirty="0" smtClean="0">
                  <a:solidFill>
                    <a:schemeClr val="tx1">
                      <a:lumMod val="85000"/>
                      <a:lumOff val="15000"/>
                    </a:schemeClr>
                  </a:solidFill>
                  <a:latin typeface="+mj-lt"/>
                </a:rPr>
                <a:t>Water molecule</a:t>
              </a:r>
              <a:endParaRPr lang="en-US" sz="1400" dirty="0">
                <a:solidFill>
                  <a:schemeClr val="tx1">
                    <a:lumMod val="85000"/>
                    <a:lumOff val="15000"/>
                  </a:schemeClr>
                </a:solidFill>
                <a:latin typeface="+mj-lt"/>
              </a:endParaRPr>
            </a:p>
          </p:txBody>
        </p:sp>
      </p:grpSp>
      <p:sp>
        <p:nvSpPr>
          <p:cNvPr id="11" name="Rectangle 10"/>
          <p:cNvSpPr/>
          <p:nvPr/>
        </p:nvSpPr>
        <p:spPr>
          <a:xfrm>
            <a:off x="6400800" y="4267200"/>
            <a:ext cx="2331720" cy="2246769"/>
          </a:xfrm>
          <a:prstGeom prst="rect">
            <a:avLst/>
          </a:prstGeom>
        </p:spPr>
        <p:txBody>
          <a:bodyPr wrap="square">
            <a:spAutoFit/>
          </a:bodyPr>
          <a:lstStyle/>
          <a:p>
            <a:r>
              <a:rPr lang="en-US" sz="2200" b="1" dirty="0" smtClean="0">
                <a:solidFill>
                  <a:srgbClr val="C00000"/>
                </a:solidFill>
                <a:effectLst>
                  <a:outerShdw blurRad="38100" dist="38100" dir="2700000" algn="tl">
                    <a:srgbClr val="000000">
                      <a:alpha val="43137"/>
                    </a:srgbClr>
                  </a:outerShdw>
                </a:effectLst>
                <a:latin typeface="+mj-lt"/>
              </a:rPr>
              <a:t>Some processes of the water cycle:</a:t>
            </a:r>
          </a:p>
          <a:p>
            <a:endParaRPr lang="en-US" sz="600" b="1" dirty="0" smtClean="0">
              <a:solidFill>
                <a:srgbClr val="FF0000"/>
              </a:solidFill>
              <a:effectLst>
                <a:outerShdw blurRad="38100" dist="38100" dir="2700000" algn="tl">
                  <a:srgbClr val="000000">
                    <a:alpha val="43137"/>
                  </a:srgbClr>
                </a:outerShdw>
              </a:effectLst>
              <a:latin typeface="+mj-lt"/>
            </a:endParaRPr>
          </a:p>
          <a:p>
            <a:pPr marL="460375" indent="-231775">
              <a:buFont typeface="Arial" pitchFamily="34" charset="0"/>
              <a:buChar char="•"/>
            </a:pPr>
            <a:r>
              <a:rPr lang="en-US" b="1" dirty="0" smtClean="0">
                <a:solidFill>
                  <a:srgbClr val="FF0000"/>
                </a:solidFill>
                <a:effectLst>
                  <a:outerShdw blurRad="38100" dist="38100" dir="2700000" algn="tl">
                    <a:srgbClr val="000000">
                      <a:alpha val="43137"/>
                    </a:srgbClr>
                  </a:outerShdw>
                </a:effectLst>
                <a:latin typeface="+mj-lt"/>
              </a:rPr>
              <a:t>evaporation</a:t>
            </a:r>
          </a:p>
          <a:p>
            <a:pPr marL="460375" indent="-231775">
              <a:buFont typeface="Arial" pitchFamily="34" charset="0"/>
              <a:buChar char="•"/>
            </a:pPr>
            <a:r>
              <a:rPr lang="en-US" b="1" dirty="0" smtClean="0">
                <a:solidFill>
                  <a:srgbClr val="FF0000"/>
                </a:solidFill>
                <a:effectLst>
                  <a:outerShdw blurRad="38100" dist="38100" dir="2700000" algn="tl">
                    <a:srgbClr val="000000">
                      <a:alpha val="43137"/>
                    </a:srgbClr>
                  </a:outerShdw>
                </a:effectLst>
                <a:latin typeface="+mj-lt"/>
              </a:rPr>
              <a:t>condensation</a:t>
            </a:r>
          </a:p>
          <a:p>
            <a:pPr marL="460375" indent="-231775">
              <a:buFont typeface="Arial" pitchFamily="34" charset="0"/>
              <a:buChar char="•"/>
            </a:pPr>
            <a:r>
              <a:rPr lang="en-US" b="1" dirty="0" smtClean="0">
                <a:solidFill>
                  <a:srgbClr val="FF0000"/>
                </a:solidFill>
                <a:effectLst>
                  <a:outerShdw blurRad="38100" dist="38100" dir="2700000" algn="tl">
                    <a:srgbClr val="000000">
                      <a:alpha val="43137"/>
                    </a:srgbClr>
                  </a:outerShdw>
                </a:effectLst>
                <a:latin typeface="+mj-lt"/>
              </a:rPr>
              <a:t>precipitation</a:t>
            </a:r>
          </a:p>
          <a:p>
            <a:pPr marL="460375" indent="-231775">
              <a:buFont typeface="Arial" pitchFamily="34" charset="0"/>
              <a:buChar char="•"/>
            </a:pPr>
            <a:r>
              <a:rPr lang="en-US" b="1" dirty="0" smtClean="0">
                <a:solidFill>
                  <a:srgbClr val="FF0000"/>
                </a:solidFill>
                <a:effectLst>
                  <a:outerShdw blurRad="38100" dist="38100" dir="2700000" algn="tl">
                    <a:srgbClr val="000000">
                      <a:alpha val="43137"/>
                    </a:srgbClr>
                  </a:outerShdw>
                </a:effectLst>
                <a:latin typeface="+mj-lt"/>
              </a:rPr>
              <a:t>transpiration</a:t>
            </a:r>
          </a:p>
          <a:p>
            <a:pPr marL="460375" indent="-231775">
              <a:buFont typeface="Arial" pitchFamily="34" charset="0"/>
              <a:buChar char="•"/>
            </a:pPr>
            <a:r>
              <a:rPr lang="en-US" b="1" dirty="0" smtClean="0">
                <a:solidFill>
                  <a:srgbClr val="FF0000"/>
                </a:solidFill>
                <a:effectLst>
                  <a:outerShdw blurRad="38100" dist="38100" dir="2700000" algn="tl">
                    <a:srgbClr val="000000">
                      <a:alpha val="43137"/>
                    </a:srgbClr>
                  </a:outerShdw>
                </a:effectLst>
                <a:latin typeface="+mj-lt"/>
              </a:rPr>
              <a:t>runoff</a:t>
            </a:r>
            <a:endParaRPr lang="en-US" b="1" dirty="0">
              <a:solidFill>
                <a:srgbClr val="FF0000"/>
              </a:solidFill>
              <a:effectLst>
                <a:outerShdw blurRad="38100" dist="38100" dir="2700000" algn="tl">
                  <a:srgbClr val="000000">
                    <a:alpha val="43137"/>
                  </a:srgbClr>
                </a:outerShdw>
              </a:effectLst>
              <a:latin typeface="+mj-lt"/>
            </a:endParaRPr>
          </a:p>
        </p:txBody>
      </p:sp>
      <p:sp>
        <p:nvSpPr>
          <p:cNvPr id="12" name="Action Button: Home 11">
            <a:hlinkClick r:id="rId4"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674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7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7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750"/>
                                        <p:tgtEl>
                                          <p:spTgt spid="11">
                                            <p:txEl>
                                              <p:pRg st="0" end="0"/>
                                            </p:txEl>
                                          </p:spTgt>
                                        </p:tgtEl>
                                      </p:cBhvr>
                                    </p:animEffect>
                                  </p:childTnLst>
                                </p:cTn>
                              </p:par>
                            </p:childTnLst>
                          </p:cTn>
                        </p:par>
                        <p:par>
                          <p:cTn id="15" fill="hold">
                            <p:stCondLst>
                              <p:cond delay="750"/>
                            </p:stCondLst>
                            <p:childTnLst>
                              <p:par>
                                <p:cTn id="16" presetID="55" presetClass="entr" presetSubtype="0" fill="hold" grpId="1"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p:cTn id="18" dur="75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9" dur="75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0" dur="750"/>
                                        <p:tgtEl>
                                          <p:spTgt spid="11">
                                            <p:txEl>
                                              <p:pRg st="2" end="2"/>
                                            </p:txEl>
                                          </p:spTgt>
                                        </p:tgtEl>
                                      </p:cBhvr>
                                    </p:animEffect>
                                  </p:childTnLst>
                                </p:cTn>
                              </p:par>
                            </p:childTnLst>
                          </p:cTn>
                        </p:par>
                        <p:par>
                          <p:cTn id="21" fill="hold">
                            <p:stCondLst>
                              <p:cond delay="1500"/>
                            </p:stCondLst>
                            <p:childTnLst>
                              <p:par>
                                <p:cTn id="22" presetID="55" presetClass="entr" presetSubtype="0" fill="hold" grpId="1"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p:cTn id="24" dur="75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5" dur="75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6" dur="750"/>
                                        <p:tgtEl>
                                          <p:spTgt spid="11">
                                            <p:txEl>
                                              <p:pRg st="3" end="3"/>
                                            </p:txEl>
                                          </p:spTgt>
                                        </p:tgtEl>
                                      </p:cBhvr>
                                    </p:animEffect>
                                  </p:childTnLst>
                                </p:cTn>
                              </p:par>
                            </p:childTnLst>
                          </p:cTn>
                        </p:par>
                        <p:par>
                          <p:cTn id="27" fill="hold">
                            <p:stCondLst>
                              <p:cond delay="2250"/>
                            </p:stCondLst>
                            <p:childTnLst>
                              <p:par>
                                <p:cTn id="28" presetID="55" presetClass="entr" presetSubtype="0" fill="hold" grpId="1" nodeType="after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75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1" dur="75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2" dur="750"/>
                                        <p:tgtEl>
                                          <p:spTgt spid="11">
                                            <p:txEl>
                                              <p:pRg st="4" end="4"/>
                                            </p:txEl>
                                          </p:spTgt>
                                        </p:tgtEl>
                                      </p:cBhvr>
                                    </p:animEffect>
                                  </p:childTnLst>
                                </p:cTn>
                              </p:par>
                            </p:childTnLst>
                          </p:cTn>
                        </p:par>
                        <p:par>
                          <p:cTn id="33" fill="hold">
                            <p:stCondLst>
                              <p:cond delay="3000"/>
                            </p:stCondLst>
                            <p:childTnLst>
                              <p:par>
                                <p:cTn id="34" presetID="55" presetClass="entr" presetSubtype="0" fill="hold" grpId="1" nodeType="after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p:cTn id="36" dur="750" fill="hold"/>
                                        <p:tgtEl>
                                          <p:spTgt spid="11">
                                            <p:txEl>
                                              <p:pRg st="5" end="5"/>
                                            </p:txEl>
                                          </p:spTgt>
                                        </p:tgtEl>
                                        <p:attrNameLst>
                                          <p:attrName>ppt_w</p:attrName>
                                        </p:attrNameLst>
                                      </p:cBhvr>
                                      <p:tavLst>
                                        <p:tav tm="0">
                                          <p:val>
                                            <p:strVal val="#ppt_w*0.70"/>
                                          </p:val>
                                        </p:tav>
                                        <p:tav tm="100000">
                                          <p:val>
                                            <p:strVal val="#ppt_w"/>
                                          </p:val>
                                        </p:tav>
                                      </p:tavLst>
                                    </p:anim>
                                    <p:anim calcmode="lin" valueType="num">
                                      <p:cBhvr>
                                        <p:cTn id="37" dur="75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38" dur="750"/>
                                        <p:tgtEl>
                                          <p:spTgt spid="11">
                                            <p:txEl>
                                              <p:pRg st="5" end="5"/>
                                            </p:txEl>
                                          </p:spTgt>
                                        </p:tgtEl>
                                      </p:cBhvr>
                                    </p:animEffect>
                                  </p:childTnLst>
                                </p:cTn>
                              </p:par>
                            </p:childTnLst>
                          </p:cTn>
                        </p:par>
                        <p:par>
                          <p:cTn id="39" fill="hold">
                            <p:stCondLst>
                              <p:cond delay="3750"/>
                            </p:stCondLst>
                            <p:childTnLst>
                              <p:par>
                                <p:cTn id="40" presetID="55" presetClass="entr" presetSubtype="0" fill="hold" grpId="1" nodeType="after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75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43" dur="75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44" dur="7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idx="1"/>
          </p:nvPr>
        </p:nvSpPr>
        <p:spPr>
          <a:xfrm>
            <a:off x="609600" y="1447801"/>
            <a:ext cx="7696200" cy="2209799"/>
          </a:xfrm>
        </p:spPr>
        <p:txBody>
          <a:bodyPr/>
          <a:lstStyle/>
          <a:p>
            <a:pPr marL="0" indent="0" algn="ctr">
              <a:buNone/>
            </a:pPr>
            <a:r>
              <a:rPr lang="en-US" sz="3200" b="1" dirty="0" smtClean="0">
                <a:latin typeface="+mj-lt"/>
              </a:rPr>
              <a:t>A </a:t>
            </a:r>
            <a:r>
              <a:rPr lang="en-US" sz="3200" b="1" i="1" dirty="0" smtClean="0">
                <a:latin typeface="+mj-lt"/>
              </a:rPr>
              <a:t>population</a:t>
            </a:r>
            <a:r>
              <a:rPr lang="en-US" sz="3200" b="1" dirty="0" smtClean="0">
                <a:latin typeface="+mj-lt"/>
              </a:rPr>
              <a:t> refers to all </a:t>
            </a:r>
            <a:r>
              <a:rPr lang="en-US" sz="3200" b="1" dirty="0">
                <a:latin typeface="+mj-lt"/>
              </a:rPr>
              <a:t>organisms of a </a:t>
            </a:r>
            <a:r>
              <a:rPr lang="en-US" sz="3200" b="1" u="sng" dirty="0">
                <a:latin typeface="+mj-lt"/>
              </a:rPr>
              <a:t>single species</a:t>
            </a:r>
            <a:r>
              <a:rPr lang="en-US" sz="3200" b="1" dirty="0">
                <a:latin typeface="+mj-lt"/>
              </a:rPr>
              <a:t> that live within a certain </a:t>
            </a:r>
            <a:r>
              <a:rPr lang="en-US" sz="3200" b="1" dirty="0" smtClean="0">
                <a:latin typeface="+mj-lt"/>
              </a:rPr>
              <a:t>area.</a:t>
            </a:r>
            <a:endParaRPr lang="en-US" sz="3200" b="1" dirty="0">
              <a:latin typeface="+mj-lt"/>
            </a:endParaRPr>
          </a:p>
          <a:p>
            <a:pPr marL="393700" lvl="1" indent="0">
              <a:buNone/>
            </a:pPr>
            <a:endParaRPr lang="en-US" sz="1000" b="1" dirty="0" smtClean="0">
              <a:solidFill>
                <a:srgbClr val="0070C0"/>
              </a:solidFill>
              <a:effectLst>
                <a:outerShdw blurRad="38100" dist="38100" dir="2700000" algn="tl">
                  <a:srgbClr val="000000">
                    <a:alpha val="43137"/>
                  </a:srgbClr>
                </a:outerShdw>
              </a:effectLst>
              <a:latin typeface="+mj-lt"/>
            </a:endParaRPr>
          </a:p>
          <a:p>
            <a:pPr marL="393700" lvl="1" indent="0">
              <a:buNone/>
            </a:pPr>
            <a:r>
              <a:rPr lang="en-US" sz="2000" b="1" dirty="0" smtClean="0">
                <a:solidFill>
                  <a:srgbClr val="0070C0"/>
                </a:solidFill>
                <a:effectLst>
                  <a:outerShdw blurRad="38100" dist="38100" dir="2700000" algn="tl">
                    <a:srgbClr val="000000">
                      <a:alpha val="43137"/>
                    </a:srgbClr>
                  </a:outerShdw>
                </a:effectLst>
                <a:latin typeface="+mj-lt"/>
              </a:rPr>
              <a:t>Look </a:t>
            </a:r>
            <a:r>
              <a:rPr lang="en-US" sz="2000" b="1" dirty="0">
                <a:solidFill>
                  <a:srgbClr val="0070C0"/>
                </a:solidFill>
                <a:effectLst>
                  <a:outerShdw blurRad="38100" dist="38100" dir="2700000" algn="tl">
                    <a:srgbClr val="000000">
                      <a:alpha val="43137"/>
                    </a:srgbClr>
                  </a:outerShdw>
                </a:effectLst>
                <a:latin typeface="+mj-lt"/>
              </a:rPr>
              <a:t>at </a:t>
            </a:r>
            <a:r>
              <a:rPr lang="en-US" sz="2000" b="1" dirty="0" smtClean="0">
                <a:solidFill>
                  <a:srgbClr val="0070C0"/>
                </a:solidFill>
                <a:effectLst>
                  <a:outerShdw blurRad="38100" dist="38100" dir="2700000" algn="tl">
                    <a:srgbClr val="000000">
                      <a:alpha val="43137"/>
                    </a:srgbClr>
                  </a:outerShdw>
                </a:effectLst>
                <a:latin typeface="+mj-lt"/>
              </a:rPr>
              <a:t>these </a:t>
            </a:r>
            <a:r>
              <a:rPr lang="en-US" sz="2000" b="1" dirty="0">
                <a:solidFill>
                  <a:srgbClr val="0070C0"/>
                </a:solidFill>
                <a:effectLst>
                  <a:outerShdw blurRad="38100" dist="38100" dir="2700000" algn="tl">
                    <a:srgbClr val="000000">
                      <a:alpha val="43137"/>
                    </a:srgbClr>
                  </a:outerShdw>
                </a:effectLst>
                <a:latin typeface="+mj-lt"/>
              </a:rPr>
              <a:t>examples.  What </a:t>
            </a:r>
            <a:r>
              <a:rPr lang="en-US" sz="2000" b="1" dirty="0" smtClean="0">
                <a:solidFill>
                  <a:srgbClr val="0070C0"/>
                </a:solidFill>
                <a:effectLst>
                  <a:outerShdw blurRad="38100" dist="38100" dir="2700000" algn="tl">
                    <a:srgbClr val="000000">
                      <a:alpha val="43137"/>
                    </a:srgbClr>
                  </a:outerShdw>
                </a:effectLst>
                <a:latin typeface="+mj-lt"/>
              </a:rPr>
              <a:t>distinct populations </a:t>
            </a:r>
            <a:r>
              <a:rPr lang="en-US" sz="2000" b="1" dirty="0">
                <a:solidFill>
                  <a:srgbClr val="0070C0"/>
                </a:solidFill>
                <a:effectLst>
                  <a:outerShdw blurRad="38100" dist="38100" dir="2700000" algn="tl">
                    <a:srgbClr val="000000">
                      <a:alpha val="43137"/>
                    </a:srgbClr>
                  </a:outerShdw>
                </a:effectLst>
                <a:latin typeface="+mj-lt"/>
              </a:rPr>
              <a:t>are </a:t>
            </a:r>
            <a:r>
              <a:rPr lang="en-US" sz="2000" b="1" dirty="0" smtClean="0">
                <a:solidFill>
                  <a:srgbClr val="0070C0"/>
                </a:solidFill>
                <a:effectLst>
                  <a:outerShdw blurRad="38100" dist="38100" dir="2700000" algn="tl">
                    <a:srgbClr val="000000">
                      <a:alpha val="43137"/>
                    </a:srgbClr>
                  </a:outerShdw>
                </a:effectLst>
                <a:latin typeface="+mj-lt"/>
              </a:rPr>
              <a:t>visible?</a:t>
            </a:r>
            <a:endParaRPr lang="en-US" sz="2000" b="1" dirty="0">
              <a:solidFill>
                <a:srgbClr val="0070C0"/>
              </a:solidFill>
              <a:effectLst>
                <a:outerShdw blurRad="38100" dist="38100" dir="2700000" algn="tl">
                  <a:srgbClr val="000000">
                    <a:alpha val="43137"/>
                  </a:srgbClr>
                </a:outerShdw>
              </a:effectLst>
              <a:latin typeface="+mj-lt"/>
            </a:endParaRPr>
          </a:p>
        </p:txBody>
      </p:sp>
      <p:pic>
        <p:nvPicPr>
          <p:cNvPr id="5128" name="Picture 8" descr=" Giraffees at Calauit"/>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Lst>
          </a:blip>
          <a:srcRect/>
          <a:stretch>
            <a:fillRect/>
          </a:stretch>
        </p:blipFill>
        <p:spPr bwMode="auto">
          <a:xfrm>
            <a:off x="914400" y="3873731"/>
            <a:ext cx="3276600" cy="2454922"/>
          </a:xfrm>
          <a:prstGeom prst="rect">
            <a:avLst/>
          </a:prstGeom>
          <a:ln>
            <a:noFill/>
          </a:ln>
          <a:effectLst>
            <a:outerShdw blurRad="292100" dist="139700" dir="2700000" algn="tl" rotWithShape="0">
              <a:srgbClr val="333333">
                <a:alpha val="65000"/>
              </a:srgbClr>
            </a:outerShdw>
          </a:effectLst>
        </p:spPr>
      </p:pic>
      <p:pic>
        <p:nvPicPr>
          <p:cNvPr id="5130" name="Picture 10" descr="Kushnir3Big"/>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a:off x="4572000" y="3873731"/>
            <a:ext cx="3657600" cy="2527069"/>
          </a:xfrm>
          <a:prstGeom prst="rect">
            <a:avLst/>
          </a:prstGeom>
          <a:ln>
            <a:noFill/>
          </a:ln>
          <a:effectLst>
            <a:outerShdw blurRad="292100" dist="139700" dir="2700000" algn="tl" rotWithShape="0">
              <a:srgbClr val="333333">
                <a:alpha val="65000"/>
              </a:srgbClr>
            </a:outerShdw>
          </a:effectLst>
        </p:spPr>
      </p:pic>
      <p:sp>
        <p:nvSpPr>
          <p:cNvPr id="5131" name="Text Box 11"/>
          <p:cNvSpPr txBox="1">
            <a:spLocks noChangeArrowheads="1"/>
          </p:cNvSpPr>
          <p:nvPr/>
        </p:nvSpPr>
        <p:spPr bwMode="auto">
          <a:xfrm>
            <a:off x="1905000" y="3200400"/>
            <a:ext cx="4953000" cy="523220"/>
          </a:xfrm>
          <a:prstGeom prst="rect">
            <a:avLst/>
          </a:prstGeom>
          <a:noFill/>
          <a:ln w="9525">
            <a:noFill/>
            <a:miter lim="800000"/>
            <a:headEnd/>
            <a:tailEnd/>
          </a:ln>
          <a:effectLst/>
        </p:spPr>
        <p:txBody>
          <a:bodyPr wrap="square">
            <a:spAutoFit/>
          </a:bodyPr>
          <a:lstStyle/>
          <a:p>
            <a:pPr marL="0" lvl="2" algn="ctr">
              <a:spcBef>
                <a:spcPct val="20000"/>
              </a:spcBef>
            </a:pPr>
            <a:r>
              <a:rPr lang="en-US" sz="2800" b="1" dirty="0" smtClean="0">
                <a:solidFill>
                  <a:srgbClr val="FF0000"/>
                </a:solidFill>
                <a:effectLst>
                  <a:outerShdw blurRad="38100" dist="38100" dir="2700000" algn="tl">
                    <a:srgbClr val="000000">
                      <a:alpha val="43137"/>
                    </a:srgbClr>
                  </a:outerShdw>
                </a:effectLst>
                <a:latin typeface="+mj-lt"/>
              </a:rPr>
              <a:t>Giraffes, buffalos, </a:t>
            </a:r>
            <a:r>
              <a:rPr lang="en-US" sz="2800" b="1" dirty="0">
                <a:solidFill>
                  <a:srgbClr val="FF0000"/>
                </a:solidFill>
                <a:effectLst>
                  <a:outerShdw blurRad="38100" dist="38100" dir="2700000" algn="tl">
                    <a:srgbClr val="000000">
                      <a:alpha val="43137"/>
                    </a:srgbClr>
                  </a:outerShdw>
                </a:effectLst>
                <a:latin typeface="+mj-lt"/>
              </a:rPr>
              <a:t>grass, </a:t>
            </a:r>
            <a:r>
              <a:rPr lang="en-US" sz="2800" b="1" dirty="0" smtClean="0">
                <a:solidFill>
                  <a:srgbClr val="FF0000"/>
                </a:solidFill>
                <a:effectLst>
                  <a:outerShdw blurRad="38100" dist="38100" dir="2700000" algn="tl">
                    <a:srgbClr val="000000">
                      <a:alpha val="43137"/>
                    </a:srgbClr>
                  </a:outerShdw>
                </a:effectLst>
                <a:latin typeface="+mj-lt"/>
              </a:rPr>
              <a:t>trees</a:t>
            </a:r>
            <a:endParaRPr lang="en-US" b="1" dirty="0">
              <a:latin typeface="+mj-lt"/>
            </a:endParaRPr>
          </a:p>
        </p:txBody>
      </p:sp>
      <p:sp>
        <p:nvSpPr>
          <p:cNvPr id="8" name="TextBox 7"/>
          <p:cNvSpPr txBox="1"/>
          <p:nvPr/>
        </p:nvSpPr>
        <p:spPr>
          <a:xfrm>
            <a:off x="304800" y="3048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Population </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7" name="Action Button: Home 6">
            <a:hlinkClick r:id="rId5"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1000"/>
                                        <p:tgtEl>
                                          <p:spTgt spid="5126">
                                            <p:txEl>
                                              <p:pRg st="0" end="0"/>
                                            </p:txEl>
                                          </p:spTgt>
                                        </p:tgtEl>
                                      </p:cBhvr>
                                    </p:animEffect>
                                    <p:anim calcmode="lin" valueType="num">
                                      <p:cBhvr>
                                        <p:cTn id="8" dur="1000" fill="hold"/>
                                        <p:tgtEl>
                                          <p:spTgt spid="51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26">
                                            <p:txEl>
                                              <p:pRg st="2" end="2"/>
                                            </p:txEl>
                                          </p:spTgt>
                                        </p:tgtEl>
                                        <p:attrNameLst>
                                          <p:attrName>style.visibility</p:attrName>
                                        </p:attrNameLst>
                                      </p:cBhvr>
                                      <p:to>
                                        <p:strVal val="visible"/>
                                      </p:to>
                                    </p:set>
                                    <p:animEffect transition="in" filter="fade">
                                      <p:cBhvr>
                                        <p:cTn id="14" dur="1000"/>
                                        <p:tgtEl>
                                          <p:spTgt spid="5126">
                                            <p:txEl>
                                              <p:pRg st="2" end="2"/>
                                            </p:txEl>
                                          </p:spTgt>
                                        </p:tgtEl>
                                      </p:cBhvr>
                                    </p:animEffect>
                                    <p:anim calcmode="lin" valueType="num">
                                      <p:cBhvr>
                                        <p:cTn id="15" dur="1000" fill="hold"/>
                                        <p:tgtEl>
                                          <p:spTgt spid="51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31"/>
                                        </p:tgtEl>
                                        <p:attrNameLst>
                                          <p:attrName>style.visibility</p:attrName>
                                        </p:attrNameLst>
                                      </p:cBhvr>
                                      <p:to>
                                        <p:strVal val="visible"/>
                                      </p:to>
                                    </p:set>
                                    <p:animEffect transition="in" filter="wipe(left)">
                                      <p:cBhvr>
                                        <p:cTn id="21" dur="2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uiExpand="1" build="p"/>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600200"/>
            <a:ext cx="8382000" cy="2057400"/>
          </a:xfrm>
        </p:spPr>
        <p:txBody>
          <a:bodyPr/>
          <a:lstStyle/>
          <a:p>
            <a:pPr>
              <a:lnSpc>
                <a:spcPct val="90000"/>
              </a:lnSpc>
              <a:spcAft>
                <a:spcPts val="600"/>
              </a:spcAft>
            </a:pPr>
            <a:r>
              <a:rPr lang="en-US" sz="2800" b="1" dirty="0" smtClean="0">
                <a:latin typeface="+mj-lt"/>
              </a:rPr>
              <a:t>In ecological terms, a </a:t>
            </a:r>
            <a:r>
              <a:rPr lang="en-US" sz="2800" b="1" i="1" dirty="0" smtClean="0">
                <a:latin typeface="+mj-lt"/>
              </a:rPr>
              <a:t>community</a:t>
            </a:r>
            <a:r>
              <a:rPr lang="en-US" sz="2800" b="1" dirty="0" smtClean="0">
                <a:latin typeface="+mj-lt"/>
              </a:rPr>
              <a:t> refers to all </a:t>
            </a:r>
            <a:r>
              <a:rPr lang="en-US" sz="2800" b="1" dirty="0">
                <a:latin typeface="+mj-lt"/>
              </a:rPr>
              <a:t>of the </a:t>
            </a:r>
            <a:r>
              <a:rPr lang="en-US" sz="2800" b="1" dirty="0" smtClean="0">
                <a:latin typeface="+mj-lt"/>
              </a:rPr>
              <a:t>different organisms that </a:t>
            </a:r>
            <a:r>
              <a:rPr lang="en-US" sz="2800" b="1" dirty="0">
                <a:latin typeface="+mj-lt"/>
              </a:rPr>
              <a:t>live within a certain </a:t>
            </a:r>
            <a:r>
              <a:rPr lang="en-US" sz="2800" b="1" dirty="0" smtClean="0">
                <a:latin typeface="+mj-lt"/>
              </a:rPr>
              <a:t>area.</a:t>
            </a:r>
          </a:p>
          <a:p>
            <a:pPr>
              <a:lnSpc>
                <a:spcPct val="90000"/>
              </a:lnSpc>
              <a:spcAft>
                <a:spcPts val="600"/>
              </a:spcAft>
            </a:pPr>
            <a:r>
              <a:rPr lang="en-US" sz="2800" b="1" dirty="0" smtClean="0">
                <a:latin typeface="+mj-lt"/>
              </a:rPr>
              <a:t>Remember, this includes </a:t>
            </a:r>
            <a:r>
              <a:rPr lang="en-US" sz="2800" b="1" u="sng" dirty="0" smtClean="0">
                <a:latin typeface="+mj-lt"/>
              </a:rPr>
              <a:t>not just animals</a:t>
            </a:r>
            <a:r>
              <a:rPr lang="en-US" sz="2800" b="1" dirty="0" smtClean="0">
                <a:latin typeface="+mj-lt"/>
              </a:rPr>
              <a:t>, but plants and all other living things as well.</a:t>
            </a:r>
            <a:endParaRPr lang="en-US" sz="2800" b="1" dirty="0">
              <a:latin typeface="+mj-lt"/>
            </a:endParaRPr>
          </a:p>
        </p:txBody>
      </p:sp>
      <p:sp>
        <p:nvSpPr>
          <p:cNvPr id="8" name="TextBox 7"/>
          <p:cNvSpPr txBox="1"/>
          <p:nvPr/>
        </p:nvSpPr>
        <p:spPr>
          <a:xfrm>
            <a:off x="304800" y="304800"/>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Community</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2" name="Rounded Rectangle 1"/>
          <p:cNvSpPr/>
          <p:nvPr/>
        </p:nvSpPr>
        <p:spPr>
          <a:xfrm>
            <a:off x="609600" y="3922955"/>
            <a:ext cx="4198172"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eaLnBrk="0" hangingPunct="0">
              <a:lnSpc>
                <a:spcPct val="90000"/>
              </a:lnSpc>
              <a:spcBef>
                <a:spcPct val="20000"/>
              </a:spcBef>
              <a:buClr>
                <a:srgbClr val="0F6FC6"/>
              </a:buClr>
              <a:buSzPct val="85000"/>
            </a:pPr>
            <a:r>
              <a:rPr lang="en-US" sz="2600" b="1" dirty="0">
                <a:solidFill>
                  <a:schemeClr val="bg1"/>
                </a:solidFill>
                <a:effectLst>
                  <a:outerShdw blurRad="38100" dist="38100" dir="2700000" algn="tl">
                    <a:srgbClr val="000000">
                      <a:alpha val="43137"/>
                    </a:srgbClr>
                  </a:outerShdw>
                </a:effectLst>
                <a:latin typeface="Calibri"/>
              </a:rPr>
              <a:t>A community consists of many different populations </a:t>
            </a:r>
            <a:r>
              <a:rPr lang="en-US" sz="2600" b="1" dirty="0" smtClean="0">
                <a:solidFill>
                  <a:schemeClr val="bg1"/>
                </a:solidFill>
                <a:effectLst>
                  <a:outerShdw blurRad="38100" dist="38100" dir="2700000" algn="tl">
                    <a:srgbClr val="000000">
                      <a:alpha val="43137"/>
                    </a:srgbClr>
                  </a:outerShdw>
                </a:effectLst>
                <a:latin typeface="Calibri"/>
              </a:rPr>
              <a:t>interacting and coexisting alongside one another.</a:t>
            </a:r>
            <a:endParaRPr lang="en-US" sz="2600" b="1" dirty="0">
              <a:solidFill>
                <a:schemeClr val="bg1"/>
              </a:solidFill>
              <a:effectLst>
                <a:outerShdw blurRad="38100" dist="38100" dir="2700000" algn="tl">
                  <a:srgbClr val="000000">
                    <a:alpha val="43137"/>
                  </a:srgbClr>
                </a:outerShdw>
              </a:effectLst>
              <a:latin typeface="Calibri"/>
            </a:endParaRPr>
          </a:p>
        </p:txBody>
      </p:sp>
      <p:pic>
        <p:nvPicPr>
          <p:cNvPr id="10" name="Picture 2" descr="http://classes.design.ucla.edu/Winter06/161B/projects/tonyau/ps2/1/images/FoodW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3670151"/>
            <a:ext cx="3486573" cy="2705100"/>
          </a:xfrm>
          <a:prstGeom prst="rect">
            <a:avLst/>
          </a:prstGeom>
          <a:ln>
            <a:noFill/>
          </a:ln>
          <a:effectLst>
            <a:outerShdw blurRad="292100" dist="139700" dir="2700000" algn="tl" rotWithShape="0">
              <a:srgbClr val="333333">
                <a:alpha val="65000"/>
              </a:srgbClr>
            </a:outerShdw>
          </a:effectLst>
        </p:spPr>
      </p:pic>
      <p:sp>
        <p:nvSpPr>
          <p:cNvPr id="6" name="Action Button: Home 5">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500" fill="hold"/>
                                        <p:tgtEl>
                                          <p:spTgt spid="2"/>
                                        </p:tgtEl>
                                        <p:attrNameLst>
                                          <p:attrName>ppt_x</p:attrName>
                                        </p:attrNameLst>
                                      </p:cBhvr>
                                      <p:tavLst>
                                        <p:tav tm="0">
                                          <p:val>
                                            <p:strVal val="0-#ppt_w/2"/>
                                          </p:val>
                                        </p:tav>
                                        <p:tav tm="100000">
                                          <p:val>
                                            <p:strVal val="#ppt_x"/>
                                          </p:val>
                                        </p:tav>
                                      </p:tavLst>
                                    </p:anim>
                                    <p:anim calcmode="lin" valueType="num">
                                      <p:cBhvr additive="base">
                                        <p:cTn id="2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9" name="Picture 1037" descr="ad_30768n"/>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rot="244968">
            <a:off x="7101821" y="2799952"/>
            <a:ext cx="1692537" cy="2759268"/>
          </a:xfrm>
          <a:prstGeom prst="rect">
            <a:avLst/>
          </a:prstGeom>
          <a:ln>
            <a:noFill/>
          </a:ln>
          <a:effectLst>
            <a:outerShdw blurRad="292100" dist="139700" dir="2700000" algn="tl" rotWithShape="0">
              <a:srgbClr val="333333">
                <a:alpha val="65000"/>
              </a:srgbClr>
            </a:outerShdw>
          </a:effectLst>
        </p:spPr>
      </p:pic>
      <p:sp>
        <p:nvSpPr>
          <p:cNvPr id="9219" name="Rectangle 1027"/>
          <p:cNvSpPr>
            <a:spLocks noGrp="1" noChangeArrowheads="1"/>
          </p:cNvSpPr>
          <p:nvPr>
            <p:ph idx="1"/>
          </p:nvPr>
        </p:nvSpPr>
        <p:spPr>
          <a:xfrm>
            <a:off x="580465" y="1447800"/>
            <a:ext cx="7801536" cy="1447800"/>
          </a:xfrm>
        </p:spPr>
        <p:txBody>
          <a:bodyPr>
            <a:normAutofit fontScale="92500" lnSpcReduction="20000"/>
          </a:bodyPr>
          <a:lstStyle/>
          <a:p>
            <a:pPr>
              <a:lnSpc>
                <a:spcPct val="90000"/>
              </a:lnSpc>
            </a:pPr>
            <a:r>
              <a:rPr lang="en-US" sz="2800" b="1" dirty="0" smtClean="0">
                <a:latin typeface="+mj-lt"/>
              </a:rPr>
              <a:t>An organism’s </a:t>
            </a:r>
            <a:r>
              <a:rPr lang="en-US" sz="2800" b="1" i="1" dirty="0" smtClean="0">
                <a:latin typeface="+mj-lt"/>
              </a:rPr>
              <a:t>habitat</a:t>
            </a:r>
            <a:r>
              <a:rPr lang="en-US" sz="2800" b="1" dirty="0" smtClean="0">
                <a:latin typeface="+mj-lt"/>
              </a:rPr>
              <a:t> refers to the physical environment where it lives.</a:t>
            </a:r>
          </a:p>
          <a:p>
            <a:pPr>
              <a:lnSpc>
                <a:spcPct val="90000"/>
              </a:lnSpc>
            </a:pPr>
            <a:r>
              <a:rPr lang="en-US" sz="2800" b="1" dirty="0" smtClean="0">
                <a:latin typeface="+mj-lt"/>
              </a:rPr>
              <a:t>This includes mainly the abiotic factors</a:t>
            </a:r>
            <a:endParaRPr lang="en-US" sz="2800" b="1" dirty="0">
              <a:latin typeface="+mj-lt"/>
            </a:endParaRPr>
          </a:p>
          <a:p>
            <a:pPr marL="860425" lvl="2" indent="0">
              <a:lnSpc>
                <a:spcPct val="90000"/>
              </a:lnSpc>
              <a:buNone/>
            </a:pPr>
            <a:r>
              <a:rPr lang="en-US" sz="2800" b="1" dirty="0" smtClean="0">
                <a:solidFill>
                  <a:srgbClr val="FFC000"/>
                </a:solidFill>
                <a:effectLst>
                  <a:outerShdw blurRad="38100" dist="38100" dir="2700000" algn="tl">
                    <a:srgbClr val="000000">
                      <a:alpha val="43137"/>
                    </a:srgbClr>
                  </a:outerShdw>
                </a:effectLst>
                <a:latin typeface="+mj-lt"/>
              </a:rPr>
              <a:t>What </a:t>
            </a:r>
            <a:r>
              <a:rPr lang="en-US" sz="2800" b="1" dirty="0">
                <a:solidFill>
                  <a:srgbClr val="FFC000"/>
                </a:solidFill>
                <a:effectLst>
                  <a:outerShdw blurRad="38100" dist="38100" dir="2700000" algn="tl">
                    <a:srgbClr val="000000">
                      <a:alpha val="43137"/>
                    </a:srgbClr>
                  </a:outerShdw>
                </a:effectLst>
                <a:latin typeface="+mj-lt"/>
              </a:rPr>
              <a:t>are these </a:t>
            </a:r>
            <a:r>
              <a:rPr lang="en-US" sz="2800" b="1" dirty="0" smtClean="0">
                <a:solidFill>
                  <a:srgbClr val="FFC000"/>
                </a:solidFill>
                <a:effectLst>
                  <a:outerShdw blurRad="38100" dist="38100" dir="2700000" algn="tl">
                    <a:srgbClr val="000000">
                      <a:alpha val="43137"/>
                    </a:srgbClr>
                  </a:outerShdw>
                </a:effectLst>
                <a:latin typeface="+mj-lt"/>
              </a:rPr>
              <a:t>animals’ </a:t>
            </a:r>
            <a:r>
              <a:rPr lang="en-US" sz="2800" b="1" dirty="0">
                <a:solidFill>
                  <a:srgbClr val="FFC000"/>
                </a:solidFill>
                <a:effectLst>
                  <a:outerShdw blurRad="38100" dist="38100" dir="2700000" algn="tl">
                    <a:srgbClr val="000000">
                      <a:alpha val="43137"/>
                    </a:srgbClr>
                  </a:outerShdw>
                </a:effectLst>
                <a:latin typeface="+mj-lt"/>
              </a:rPr>
              <a:t>habitats</a:t>
            </a:r>
            <a:r>
              <a:rPr lang="en-US" sz="2800" b="1" dirty="0" smtClean="0">
                <a:solidFill>
                  <a:srgbClr val="FFC000"/>
                </a:solidFill>
                <a:effectLst>
                  <a:outerShdw blurRad="38100" dist="38100" dir="2700000" algn="tl">
                    <a:srgbClr val="000000">
                      <a:alpha val="43137"/>
                    </a:srgbClr>
                  </a:outerShdw>
                </a:effectLst>
                <a:latin typeface="+mj-lt"/>
              </a:rPr>
              <a:t>?</a:t>
            </a:r>
          </a:p>
        </p:txBody>
      </p:sp>
      <p:pic>
        <p:nvPicPr>
          <p:cNvPr id="9227" name="Picture 1035" descr="africananimals2"/>
          <p:cNvPicPr>
            <a:picLocks noChangeAspect="1" noChangeArrowheads="1"/>
          </p:cNvPicPr>
          <p:nvPr/>
        </p:nvPicPr>
        <p:blipFill>
          <a:blip r:embed="rId3" cstate="print"/>
          <a:srcRect/>
          <a:stretch>
            <a:fillRect/>
          </a:stretch>
        </p:blipFill>
        <p:spPr bwMode="auto">
          <a:xfrm rot="21313866">
            <a:off x="4931630" y="4018231"/>
            <a:ext cx="2075026" cy="140544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658277" y="304800"/>
            <a:ext cx="3818723"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Habitat</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pic>
        <p:nvPicPr>
          <p:cNvPr id="2052" name="Picture 4" descr="http://animal.discovery.com/mammals/orca/pictures/orca-picture.jpg"/>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rot="21433250">
            <a:off x="320418" y="3417496"/>
            <a:ext cx="2330256" cy="1886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71938" y="5638800"/>
            <a:ext cx="7391400" cy="1077218"/>
          </a:xfrm>
          <a:prstGeom prst="rect">
            <a:avLst/>
          </a:prstGeom>
        </p:spPr>
        <p:txBody>
          <a:bodyPr wrap="square">
            <a:spAutoFit/>
          </a:bodyPr>
          <a:lstStyle/>
          <a:p>
            <a:pPr algn="ctr"/>
            <a:r>
              <a:rPr lang="en-US" sz="3200" b="1" dirty="0" smtClean="0">
                <a:solidFill>
                  <a:srgbClr val="7030A0"/>
                </a:solidFill>
                <a:effectLst>
                  <a:outerShdw blurRad="38100" dist="38100" dir="2700000" algn="tl">
                    <a:srgbClr val="000000">
                      <a:alpha val="43137"/>
                    </a:srgbClr>
                  </a:outerShdw>
                </a:effectLst>
                <a:latin typeface="+mj-lt"/>
              </a:rPr>
              <a:t>Picture </a:t>
            </a:r>
            <a:r>
              <a:rPr lang="en-US" sz="3200" b="1" dirty="0">
                <a:solidFill>
                  <a:srgbClr val="7030A0"/>
                </a:solidFill>
                <a:effectLst>
                  <a:outerShdw blurRad="38100" dist="38100" dir="2700000" algn="tl">
                    <a:srgbClr val="000000">
                      <a:alpha val="43137"/>
                    </a:srgbClr>
                  </a:outerShdw>
                </a:effectLst>
                <a:latin typeface="+mj-lt"/>
              </a:rPr>
              <a:t>the type of environment </a:t>
            </a:r>
            <a:r>
              <a:rPr lang="en-US" sz="3200" b="1" dirty="0" smtClean="0">
                <a:solidFill>
                  <a:srgbClr val="7030A0"/>
                </a:solidFill>
                <a:effectLst>
                  <a:outerShdw blurRad="38100" dist="38100" dir="2700000" algn="tl">
                    <a:srgbClr val="000000">
                      <a:alpha val="43137"/>
                    </a:srgbClr>
                  </a:outerShdw>
                </a:effectLst>
                <a:latin typeface="+mj-lt"/>
              </a:rPr>
              <a:t>where you’d </a:t>
            </a:r>
            <a:r>
              <a:rPr lang="en-US" sz="3200" b="1" dirty="0">
                <a:solidFill>
                  <a:srgbClr val="7030A0"/>
                </a:solidFill>
                <a:effectLst>
                  <a:outerShdw blurRad="38100" dist="38100" dir="2700000" algn="tl">
                    <a:srgbClr val="000000">
                      <a:alpha val="43137"/>
                    </a:srgbClr>
                  </a:outerShdw>
                </a:effectLst>
                <a:latin typeface="+mj-lt"/>
              </a:rPr>
              <a:t>expect to find </a:t>
            </a:r>
            <a:r>
              <a:rPr lang="en-US" sz="3200" b="1" dirty="0" smtClean="0">
                <a:solidFill>
                  <a:srgbClr val="7030A0"/>
                </a:solidFill>
                <a:effectLst>
                  <a:outerShdw blurRad="38100" dist="38100" dir="2700000" algn="tl">
                    <a:srgbClr val="000000">
                      <a:alpha val="43137"/>
                    </a:srgbClr>
                  </a:outerShdw>
                </a:effectLst>
                <a:latin typeface="+mj-lt"/>
              </a:rPr>
              <a:t>each one.</a:t>
            </a:r>
            <a:endParaRPr lang="en-US" sz="3200" dirty="0">
              <a:effectLst>
                <a:outerShdw blurRad="38100" dist="38100" dir="2700000" algn="tl">
                  <a:srgbClr val="000000">
                    <a:alpha val="43137"/>
                  </a:srgbClr>
                </a:outerShdw>
              </a:effectLst>
              <a:latin typeface="+mj-lt"/>
            </a:endParaRPr>
          </a:p>
        </p:txBody>
      </p:sp>
      <p:pic>
        <p:nvPicPr>
          <p:cNvPr id="2050" name="Picture 2" descr="http://images.nationalgeographic.com/wpf/media-live/photos/000/002/cache/baby-harp-seal_230_600x450.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rot="399428">
            <a:off x="2603200" y="3836350"/>
            <a:ext cx="2332464" cy="1749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Action Button: Home 8">
            <a:hlinkClick r:id="rId6"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wipe(left)">
                                      <p:cBhvr>
                                        <p:cTn id="21" dur="1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U8fdjhQP8C4/TBiUYjkDJuI/AAAAAAAABus/aTtep9vyscY/s1600/savanna4.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5354619" y="2862122"/>
            <a:ext cx="2874981" cy="3157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464403"/>
            <a:ext cx="8534401" cy="830997"/>
          </a:xfrm>
          <a:prstGeom prst="rect">
            <a:avLst/>
          </a:prstGeom>
          <a:noFill/>
        </p:spPr>
        <p:txBody>
          <a:bodyPr wrap="square">
            <a:spAutoFit/>
          </a:bodyPr>
          <a:lstStyle/>
          <a:p>
            <a:pPr algn="ctr" fontAlgn="auto">
              <a:spcBef>
                <a:spcPts val="0"/>
              </a:spcBef>
              <a:spcAft>
                <a:spcPts val="0"/>
              </a:spcAft>
              <a:defRPr/>
            </a:pP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Putting Them All Together</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grpSp>
        <p:nvGrpSpPr>
          <p:cNvPr id="4" name="Group 3"/>
          <p:cNvGrpSpPr/>
          <p:nvPr/>
        </p:nvGrpSpPr>
        <p:grpSpPr>
          <a:xfrm>
            <a:off x="1219200" y="3005039"/>
            <a:ext cx="2667000" cy="3057713"/>
            <a:chOff x="997574" y="2118393"/>
            <a:chExt cx="3682321" cy="4221778"/>
          </a:xfrm>
        </p:grpSpPr>
        <p:pic>
          <p:nvPicPr>
            <p:cNvPr id="3076" name="Picture 4" descr="http://animalstime.com/wp-content/uploads/2012/05/south-africa-elephant.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997574" y="2506492"/>
              <a:ext cx="2155778" cy="156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http://newswatch.nationalgeographic.com/files/2011/03/lion-grass-thumb-425x318.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716183" y="3673515"/>
              <a:ext cx="1684202" cy="1260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80" name="Picture 8" descr="http://www.wildlife-pictures-online.com/image-files/zebra-tgr-04.jp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rot="21049640">
              <a:off x="1101196" y="4111245"/>
              <a:ext cx="1680239" cy="1176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82" name="Picture 10" descr="http://animal.discovery.com/mammals/gazelle/pictures/gazelle-picture.jpg"/>
            <p:cNvPicPr>
              <a:picLocks noChangeAspect="1" noChangeArrowheads="1"/>
            </p:cNvPicPr>
            <p:nvPr/>
          </p:nvPicPr>
          <p:blipFill rotWithShape="1">
            <a:blip r:embed="rId7" cstate="print">
              <a:extLst>
                <a:ext uri="{28A0092B-C50C-407E-A947-70E740481C1C}">
                  <a14:useLocalDpi xmlns:a14="http://schemas.microsoft.com/office/drawing/2010/main" xmlns=""/>
                </a:ext>
              </a:extLst>
            </a:blip>
            <a:srcRect/>
            <a:stretch/>
          </p:blipFill>
          <p:spPr bwMode="auto">
            <a:xfrm rot="330982">
              <a:off x="2584847" y="4821583"/>
              <a:ext cx="2095048" cy="1518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84" name="Picture 12" descr="http://www.examiner.com/images/blog/EXID6753/images/emu_flickr_Ramanathan_Kathiresan.jp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rot="335705" flipH="1">
              <a:off x="3042969" y="2118393"/>
              <a:ext cx="1497178" cy="1630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sp>
        <p:nvSpPr>
          <p:cNvPr id="11" name="Rectangle 1"/>
          <p:cNvSpPr>
            <a:spLocks noChangeArrowheads="1"/>
          </p:cNvSpPr>
          <p:nvPr/>
        </p:nvSpPr>
        <p:spPr bwMode="auto">
          <a:xfrm>
            <a:off x="609600" y="1295400"/>
            <a:ext cx="8382000" cy="1338828"/>
          </a:xfrm>
          <a:prstGeom prst="rect">
            <a:avLst/>
          </a:prstGeom>
          <a:noFill/>
          <a:ln w="9525">
            <a:noFill/>
            <a:miter lim="800000"/>
            <a:headEnd/>
            <a:tailEnd/>
          </a:ln>
          <a:effectLst/>
        </p:spPr>
        <p:txBody>
          <a:bodyPr wrap="square" anchor="ctr">
            <a:spAutoFit/>
          </a:bodyPr>
          <a:lstStyle/>
          <a:p>
            <a:pPr marL="1588" indent="-1588" eaLnBrk="0" hangingPunct="0">
              <a:defRPr/>
            </a:pPr>
            <a:r>
              <a:rPr lang="en-US" sz="2700" b="1" dirty="0" smtClean="0">
                <a:solidFill>
                  <a:srgbClr val="0070C0"/>
                </a:solidFill>
                <a:effectLst>
                  <a:outerShdw blurRad="38100" dist="38100" dir="2700000" algn="tl">
                    <a:srgbClr val="000000">
                      <a:alpha val="43137"/>
                    </a:srgbClr>
                  </a:outerShdw>
                </a:effectLst>
                <a:latin typeface="+mj-lt"/>
              </a:rPr>
              <a:t>When you include all the entire </a:t>
            </a:r>
            <a:r>
              <a:rPr lang="en-US" sz="2700" b="1" u="sng" dirty="0" smtClean="0">
                <a:solidFill>
                  <a:srgbClr val="0070C0"/>
                </a:solidFill>
                <a:effectLst>
                  <a:outerShdw blurRad="38100" dist="38100" dir="2700000" algn="tl">
                    <a:srgbClr val="000000">
                      <a:alpha val="43137"/>
                    </a:srgbClr>
                  </a:outerShdw>
                </a:effectLst>
                <a:latin typeface="+mj-lt"/>
              </a:rPr>
              <a:t>community</a:t>
            </a:r>
            <a:r>
              <a:rPr lang="en-US" sz="2700" b="1" dirty="0" smtClean="0">
                <a:solidFill>
                  <a:srgbClr val="0070C0"/>
                </a:solidFill>
                <a:effectLst>
                  <a:outerShdw blurRad="38100" dist="38100" dir="2700000" algn="tl">
                    <a:srgbClr val="000000">
                      <a:alpha val="43137"/>
                    </a:srgbClr>
                  </a:outerShdw>
                </a:effectLst>
                <a:latin typeface="+mj-lt"/>
              </a:rPr>
              <a:t> of different species (multiple populations) AND the </a:t>
            </a:r>
            <a:r>
              <a:rPr lang="en-US" sz="2700" b="1" u="sng" dirty="0" smtClean="0">
                <a:solidFill>
                  <a:srgbClr val="0070C0"/>
                </a:solidFill>
                <a:effectLst>
                  <a:outerShdw blurRad="38100" dist="38100" dir="2700000" algn="tl">
                    <a:srgbClr val="000000">
                      <a:alpha val="43137"/>
                    </a:srgbClr>
                  </a:outerShdw>
                </a:effectLst>
                <a:latin typeface="+mj-lt"/>
              </a:rPr>
              <a:t>habitat</a:t>
            </a:r>
            <a:r>
              <a:rPr lang="en-US" sz="2700" b="1" dirty="0" smtClean="0">
                <a:solidFill>
                  <a:srgbClr val="0070C0"/>
                </a:solidFill>
                <a:effectLst>
                  <a:outerShdw blurRad="38100" dist="38100" dir="2700000" algn="tl">
                    <a:srgbClr val="000000">
                      <a:alpha val="43137"/>
                    </a:srgbClr>
                  </a:outerShdw>
                </a:effectLst>
                <a:latin typeface="+mj-lt"/>
              </a:rPr>
              <a:t> they live in, you’re now talking about a whole…</a:t>
            </a:r>
            <a:endParaRPr lang="en-US" sz="2700" b="1" dirty="0">
              <a:solidFill>
                <a:srgbClr val="0070C0"/>
              </a:solidFill>
              <a:effectLst>
                <a:outerShdw blurRad="38100" dist="38100" dir="2700000" algn="tl">
                  <a:srgbClr val="000000">
                    <a:alpha val="43137"/>
                  </a:srgbClr>
                </a:outerShdw>
              </a:effectLst>
              <a:latin typeface="+mj-lt"/>
            </a:endParaRPr>
          </a:p>
        </p:txBody>
      </p:sp>
      <p:sp>
        <p:nvSpPr>
          <p:cNvPr id="6" name="TextBox 5"/>
          <p:cNvSpPr txBox="1"/>
          <p:nvPr/>
        </p:nvSpPr>
        <p:spPr>
          <a:xfrm rot="21213370">
            <a:off x="256169" y="2786258"/>
            <a:ext cx="2754130"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mj-lt"/>
              </a:rPr>
              <a:t>Community</a:t>
            </a:r>
            <a:endParaRPr lang="en-US" sz="3600" b="1" dirty="0">
              <a:solidFill>
                <a:srgbClr val="FF0000"/>
              </a:solidFill>
              <a:effectLst>
                <a:outerShdw blurRad="38100" dist="38100" dir="2700000" algn="tl">
                  <a:srgbClr val="000000">
                    <a:alpha val="43137"/>
                  </a:srgbClr>
                </a:outerShdw>
              </a:effectLst>
              <a:latin typeface="+mj-lt"/>
            </a:endParaRPr>
          </a:p>
        </p:txBody>
      </p:sp>
      <p:sp>
        <p:nvSpPr>
          <p:cNvPr id="14" name="TextBox 13"/>
          <p:cNvSpPr txBox="1"/>
          <p:nvPr/>
        </p:nvSpPr>
        <p:spPr>
          <a:xfrm rot="170865">
            <a:off x="5882363" y="3386484"/>
            <a:ext cx="1769708"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mj-lt"/>
              </a:rPr>
              <a:t>Habitat</a:t>
            </a:r>
            <a:endParaRPr lang="en-US" sz="3600" b="1" dirty="0">
              <a:solidFill>
                <a:schemeClr val="bg1"/>
              </a:solidFill>
              <a:effectLst>
                <a:outerShdw blurRad="38100" dist="38100" dir="2700000" algn="tl">
                  <a:srgbClr val="000000">
                    <a:alpha val="43137"/>
                  </a:srgbClr>
                </a:outerShdw>
              </a:effectLst>
              <a:latin typeface="+mj-lt"/>
            </a:endParaRPr>
          </a:p>
        </p:txBody>
      </p:sp>
      <p:sp>
        <p:nvSpPr>
          <p:cNvPr id="15" name="TextBox 14"/>
          <p:cNvSpPr txBox="1"/>
          <p:nvPr/>
        </p:nvSpPr>
        <p:spPr>
          <a:xfrm>
            <a:off x="3568752" y="3090952"/>
            <a:ext cx="1765248" cy="1862048"/>
          </a:xfrm>
          <a:prstGeom prst="rect">
            <a:avLst/>
          </a:prstGeom>
          <a:noFill/>
        </p:spPr>
        <p:txBody>
          <a:bodyPr wrap="square" rtlCol="0">
            <a:spAutoFit/>
          </a:bodyPr>
          <a:lstStyle/>
          <a:p>
            <a:pPr algn="ctr"/>
            <a:r>
              <a:rPr lang="en-US" sz="11500" b="1" dirty="0" smtClean="0">
                <a:solidFill>
                  <a:srgbClr val="7030A0"/>
                </a:solidFill>
                <a:effectLst>
                  <a:outerShdw blurRad="38100" dist="38100" dir="2700000" algn="tl">
                    <a:srgbClr val="000000">
                      <a:alpha val="43137"/>
                    </a:srgbClr>
                  </a:outerShdw>
                </a:effectLst>
                <a:latin typeface="+mj-lt"/>
              </a:rPr>
              <a:t>+</a:t>
            </a:r>
            <a:endParaRPr lang="en-US" sz="16600" b="1" dirty="0">
              <a:solidFill>
                <a:srgbClr val="7030A0"/>
              </a:solidFill>
              <a:effectLst>
                <a:outerShdw blurRad="38100" dist="38100" dir="2700000" algn="tl">
                  <a:srgbClr val="000000">
                    <a:alpha val="43137"/>
                  </a:srgbClr>
                </a:outerShdw>
              </a:effectLst>
              <a:latin typeface="+mj-lt"/>
            </a:endParaRPr>
          </a:p>
        </p:txBody>
      </p:sp>
      <p:sp>
        <p:nvSpPr>
          <p:cNvPr id="16" name="TextBox 15"/>
          <p:cNvSpPr txBox="1"/>
          <p:nvPr/>
        </p:nvSpPr>
        <p:spPr>
          <a:xfrm>
            <a:off x="871234" y="4800600"/>
            <a:ext cx="7891766" cy="1862048"/>
          </a:xfrm>
          <a:prstGeom prst="rect">
            <a:avLst/>
          </a:prstGeom>
          <a:noFill/>
          <a:effectLst>
            <a:innerShdw blurRad="63500" dist="50800" dir="13500000">
              <a:prstClr val="black">
                <a:alpha val="50000"/>
              </a:prstClr>
            </a:innerShdw>
          </a:effectLst>
        </p:spPr>
        <p:txBody>
          <a:bodyPr wrap="square" rtlCol="0">
            <a:spAutoFit/>
          </a:bodyPr>
          <a:lstStyle/>
          <a:p>
            <a:pPr algn="ctr"/>
            <a:r>
              <a:rPr lang="en-US" sz="11500" b="1" dirty="0" smtClean="0">
                <a:solidFill>
                  <a:srgbClr val="00B0F0"/>
                </a:solidFill>
                <a:effectLst>
                  <a:outerShdw blurRad="50800" dist="50800" dir="2700000" algn="tl">
                    <a:srgbClr val="000000">
                      <a:alpha val="69000"/>
                    </a:srgbClr>
                  </a:outerShdw>
                </a:effectLst>
                <a:latin typeface="+mj-lt"/>
              </a:rPr>
              <a:t>= Ecosystem</a:t>
            </a:r>
            <a:endParaRPr lang="en-US" sz="16600" b="1" dirty="0">
              <a:solidFill>
                <a:srgbClr val="00B0F0"/>
              </a:solidFill>
              <a:effectLst>
                <a:outerShdw blurRad="50800" dist="50800" dir="2700000" algn="tl">
                  <a:srgbClr val="000000">
                    <a:alpha val="69000"/>
                  </a:srgbClr>
                </a:outerShdw>
              </a:effectLst>
              <a:latin typeface="+mj-lt"/>
            </a:endParaRPr>
          </a:p>
        </p:txBody>
      </p:sp>
      <p:sp>
        <p:nvSpPr>
          <p:cNvPr id="17" name="Action Button: Home 16">
            <a:hlinkClick r:id="rId9"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49934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0.7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2.layoutsparks.com/1/93234/baby-mermaid-coral-ree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2317581"/>
            <a:ext cx="3573383" cy="2680037"/>
          </a:xfrm>
          <a:prstGeom prst="rect">
            <a:avLst/>
          </a:prstGeom>
          <a:ln>
            <a:noFill/>
          </a:ln>
          <a:effectLst>
            <a:outerShdw blurRad="292100" dist="139700" dir="2700000" algn="tl" rotWithShape="0">
              <a:srgbClr val="333333">
                <a:alpha val="65000"/>
              </a:srgbClr>
            </a:outerShdw>
          </a:effectLst>
        </p:spPr>
      </p:pic>
      <p:sp>
        <p:nvSpPr>
          <p:cNvPr id="32771" name="Rectangle 1027"/>
          <p:cNvSpPr>
            <a:spLocks noGrp="1" noChangeArrowheads="1"/>
          </p:cNvSpPr>
          <p:nvPr>
            <p:ph idx="1"/>
          </p:nvPr>
        </p:nvSpPr>
        <p:spPr>
          <a:xfrm>
            <a:off x="1524000" y="5257800"/>
            <a:ext cx="7086600" cy="1600200"/>
          </a:xfrm>
        </p:spPr>
        <p:txBody>
          <a:bodyPr/>
          <a:lstStyle/>
          <a:p>
            <a:pPr>
              <a:buClrTx/>
            </a:pPr>
            <a:r>
              <a:rPr lang="en-US" sz="2400" b="1" dirty="0" smtClean="0">
                <a:solidFill>
                  <a:srgbClr val="00B0F0"/>
                </a:solidFill>
                <a:effectLst>
                  <a:outerShdw blurRad="38100" dist="38100" dir="2700000" algn="tl">
                    <a:srgbClr val="000000">
                      <a:alpha val="43137"/>
                    </a:srgbClr>
                  </a:outerShdw>
                </a:effectLst>
                <a:latin typeface="+mj-lt"/>
              </a:rPr>
              <a:t>All the organisms AND their </a:t>
            </a:r>
            <a:r>
              <a:rPr lang="en-US" sz="2400" b="1" dirty="0">
                <a:solidFill>
                  <a:srgbClr val="00B0F0"/>
                </a:solidFill>
                <a:effectLst>
                  <a:outerShdw blurRad="38100" dist="38100" dir="2700000" algn="tl">
                    <a:srgbClr val="000000">
                      <a:alpha val="43137"/>
                    </a:srgbClr>
                  </a:outerShdw>
                </a:effectLst>
                <a:latin typeface="+mj-lt"/>
              </a:rPr>
              <a:t>physical </a:t>
            </a:r>
            <a:r>
              <a:rPr lang="en-US" sz="2400" b="1" dirty="0" smtClean="0">
                <a:solidFill>
                  <a:srgbClr val="00B0F0"/>
                </a:solidFill>
                <a:effectLst>
                  <a:outerShdw blurRad="38100" dist="38100" dir="2700000" algn="tl">
                    <a:srgbClr val="000000">
                      <a:alpha val="43137"/>
                    </a:srgbClr>
                  </a:outerShdw>
                </a:effectLst>
                <a:latin typeface="+mj-lt"/>
              </a:rPr>
              <a:t>environment</a:t>
            </a:r>
          </a:p>
          <a:p>
            <a:pPr>
              <a:buClrTx/>
            </a:pPr>
            <a:r>
              <a:rPr lang="en-US" sz="2400" b="1" dirty="0" smtClean="0">
                <a:solidFill>
                  <a:srgbClr val="00B0F0"/>
                </a:solidFill>
                <a:effectLst>
                  <a:outerShdw blurRad="38100" dist="38100" dir="2700000" algn="tl">
                    <a:srgbClr val="000000">
                      <a:alpha val="43137"/>
                    </a:srgbClr>
                  </a:outerShdw>
                </a:effectLst>
                <a:latin typeface="+mj-lt"/>
              </a:rPr>
              <a:t>Made up of the community AND habitat</a:t>
            </a:r>
          </a:p>
          <a:p>
            <a:pPr>
              <a:buClrTx/>
            </a:pPr>
            <a:r>
              <a:rPr lang="en-US" sz="2400" b="1" dirty="0" smtClean="0">
                <a:solidFill>
                  <a:srgbClr val="00B0F0"/>
                </a:solidFill>
                <a:effectLst>
                  <a:outerShdw blurRad="38100" dist="38100" dir="2700000" algn="tl">
                    <a:srgbClr val="000000">
                      <a:alpha val="43137"/>
                    </a:srgbClr>
                  </a:outerShdw>
                </a:effectLst>
                <a:latin typeface="+mj-lt"/>
              </a:rPr>
              <a:t>An interaction of biotic AND abiotic factors</a:t>
            </a:r>
            <a:endParaRPr lang="en-US" sz="2400" b="1" dirty="0">
              <a:solidFill>
                <a:srgbClr val="00B0F0"/>
              </a:solidFill>
              <a:effectLst>
                <a:outerShdw blurRad="38100" dist="38100" dir="2700000" algn="tl">
                  <a:srgbClr val="000000">
                    <a:alpha val="43137"/>
                  </a:srgbClr>
                </a:outerShdw>
              </a:effectLst>
              <a:latin typeface="+mj-lt"/>
            </a:endParaRPr>
          </a:p>
        </p:txBody>
      </p:sp>
      <p:sp>
        <p:nvSpPr>
          <p:cNvPr id="7" name="TextBox 6"/>
          <p:cNvSpPr txBox="1"/>
          <p:nvPr/>
        </p:nvSpPr>
        <p:spPr>
          <a:xfrm>
            <a:off x="304800" y="584537"/>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Ecosystem</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5" name="Rounded Rectangle 4"/>
          <p:cNvSpPr/>
          <p:nvPr/>
        </p:nvSpPr>
        <p:spPr>
          <a:xfrm>
            <a:off x="4648200" y="2209800"/>
            <a:ext cx="3736041" cy="2895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63500" lvl="1" algn="ctr" eaLnBrk="0" hangingPunct="0">
              <a:lnSpc>
                <a:spcPct val="90000"/>
              </a:lnSpc>
              <a:spcBef>
                <a:spcPct val="20000"/>
              </a:spcBef>
              <a:buClr>
                <a:srgbClr val="0F6FC6"/>
              </a:buClr>
              <a:buSzPct val="85000"/>
            </a:pPr>
            <a:r>
              <a:rPr lang="en-US" sz="2600" b="1" dirty="0" smtClean="0">
                <a:solidFill>
                  <a:schemeClr val="bg1"/>
                </a:solidFill>
                <a:effectLst>
                  <a:outerShdw blurRad="38100" dist="38100" dir="2700000" algn="tl">
                    <a:srgbClr val="000000">
                      <a:alpha val="43137"/>
                    </a:srgbClr>
                  </a:outerShdw>
                </a:effectLst>
                <a:latin typeface="Calibri"/>
              </a:rPr>
              <a:t>Any ecosystem consists of </a:t>
            </a:r>
            <a:r>
              <a:rPr lang="en-US" sz="2600" b="1" u="sng" dirty="0" smtClean="0">
                <a:solidFill>
                  <a:schemeClr val="bg1"/>
                </a:solidFill>
                <a:effectLst>
                  <a:outerShdw blurRad="38100" dist="38100" dir="2700000" algn="tl">
                    <a:srgbClr val="000000">
                      <a:alpha val="43137"/>
                    </a:srgbClr>
                  </a:outerShdw>
                </a:effectLst>
                <a:latin typeface="Calibri"/>
              </a:rPr>
              <a:t>very finely balanced factors</a:t>
            </a:r>
            <a:r>
              <a:rPr lang="en-US" sz="2600" b="1" dirty="0" smtClean="0">
                <a:solidFill>
                  <a:schemeClr val="bg1"/>
                </a:solidFill>
                <a:effectLst>
                  <a:outerShdw blurRad="38100" dist="38100" dir="2700000" algn="tl">
                    <a:srgbClr val="000000">
                      <a:alpha val="43137"/>
                    </a:srgbClr>
                  </a:outerShdw>
                </a:effectLst>
                <a:latin typeface="Calibri"/>
              </a:rPr>
              <a:t> including organisms which have “coevolved” (evolved together) over </a:t>
            </a:r>
            <a:r>
              <a:rPr lang="en-US" sz="2600" b="1" u="sng" dirty="0" smtClean="0">
                <a:solidFill>
                  <a:schemeClr val="bg1"/>
                </a:solidFill>
                <a:effectLst>
                  <a:outerShdw blurRad="38100" dist="38100" dir="2700000" algn="tl">
                    <a:srgbClr val="000000">
                      <a:alpha val="43137"/>
                    </a:srgbClr>
                  </a:outerShdw>
                </a:effectLst>
                <a:latin typeface="Calibri"/>
              </a:rPr>
              <a:t>millions of years</a:t>
            </a:r>
            <a:r>
              <a:rPr lang="en-US" sz="2600" b="1" dirty="0" smtClean="0">
                <a:solidFill>
                  <a:schemeClr val="bg1"/>
                </a:solidFill>
                <a:effectLst>
                  <a:outerShdw blurRad="38100" dist="38100" dir="2700000" algn="tl">
                    <a:srgbClr val="000000">
                      <a:alpha val="43137"/>
                    </a:srgbClr>
                  </a:outerShdw>
                </a:effectLst>
                <a:latin typeface="Calibri"/>
              </a:rPr>
              <a:t>.</a:t>
            </a:r>
            <a:endParaRPr lang="en-US" sz="2600" b="1" dirty="0">
              <a:solidFill>
                <a:schemeClr val="bg1"/>
              </a:solidFill>
              <a:effectLst>
                <a:outerShdw blurRad="38100" dist="38100" dir="2700000" algn="tl">
                  <a:srgbClr val="000000">
                    <a:alpha val="43137"/>
                  </a:srgbClr>
                </a:outerShdw>
              </a:effectLst>
              <a:latin typeface="Calibri"/>
            </a:endParaRPr>
          </a:p>
        </p:txBody>
      </p:sp>
      <p:sp>
        <p:nvSpPr>
          <p:cNvPr id="6" name="Action Button: Home 5">
            <a:hlinkClick r:id="rId3"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Rectangle 1027"/>
          <p:cNvSpPr txBox="1">
            <a:spLocks noChangeArrowheads="1"/>
          </p:cNvSpPr>
          <p:nvPr/>
        </p:nvSpPr>
        <p:spPr bwMode="auto">
          <a:xfrm>
            <a:off x="685800" y="1524000"/>
            <a:ext cx="4800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Tx/>
              <a:buNone/>
            </a:pPr>
            <a:r>
              <a:rPr lang="en-US" sz="4000" b="1" dirty="0" smtClean="0">
                <a:solidFill>
                  <a:srgbClr val="002060"/>
                </a:solidFill>
                <a:effectLst>
                  <a:outerShdw blurRad="38100" dist="38100" dir="2700000" algn="tl">
                    <a:srgbClr val="000000">
                      <a:alpha val="43137"/>
                    </a:srgbClr>
                  </a:outerShdw>
                </a:effectLst>
                <a:latin typeface="+mj-lt"/>
              </a:rPr>
              <a:t>An ecosystem is…</a:t>
            </a:r>
            <a:endParaRPr lang="en-US" sz="4000" b="1" dirty="0">
              <a:solidFill>
                <a:srgbClr val="002060"/>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500"/>
                                        <p:tgtEl>
                                          <p:spTgt spid="32771">
                                            <p:txEl>
                                              <p:pRg st="0" end="0"/>
                                            </p:txEl>
                                          </p:spTgt>
                                        </p:tgtEl>
                                      </p:cBhvr>
                                    </p:animEffect>
                                    <p:anim calcmode="lin" valueType="num">
                                      <p:cBhvr>
                                        <p:cTn id="13" dur="1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250"/>
                                  </p:stCondLst>
                                  <p:childTnLst>
                                    <p:set>
                                      <p:cBhvr>
                                        <p:cTn id="17" dur="1" fill="hold">
                                          <p:stCondLst>
                                            <p:cond delay="0"/>
                                          </p:stCondLst>
                                        </p:cTn>
                                        <p:tgtEl>
                                          <p:spTgt spid="32771">
                                            <p:txEl>
                                              <p:pRg st="1" end="1"/>
                                            </p:txEl>
                                          </p:spTgt>
                                        </p:tgtEl>
                                        <p:attrNameLst>
                                          <p:attrName>style.visibility</p:attrName>
                                        </p:attrNameLst>
                                      </p:cBhvr>
                                      <p:to>
                                        <p:strVal val="visible"/>
                                      </p:to>
                                    </p:set>
                                    <p:animEffect transition="in" filter="fade">
                                      <p:cBhvr>
                                        <p:cTn id="18" dur="1500"/>
                                        <p:tgtEl>
                                          <p:spTgt spid="32771">
                                            <p:txEl>
                                              <p:pRg st="1" end="1"/>
                                            </p:txEl>
                                          </p:spTgt>
                                        </p:tgtEl>
                                      </p:cBhvr>
                                    </p:animEffect>
                                    <p:anim calcmode="lin" valueType="num">
                                      <p:cBhvr>
                                        <p:cTn id="19" dur="1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0" dur="15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grpId="0" nodeType="afterEffect">
                                  <p:stCondLst>
                                    <p:cond delay="250"/>
                                  </p:stCondLst>
                                  <p:childTnLst>
                                    <p:set>
                                      <p:cBhvr>
                                        <p:cTn id="23" dur="1" fill="hold">
                                          <p:stCondLst>
                                            <p:cond delay="0"/>
                                          </p:stCondLst>
                                        </p:cTn>
                                        <p:tgtEl>
                                          <p:spTgt spid="32771">
                                            <p:txEl>
                                              <p:pRg st="2" end="2"/>
                                            </p:txEl>
                                          </p:spTgt>
                                        </p:tgtEl>
                                        <p:attrNameLst>
                                          <p:attrName>style.visibility</p:attrName>
                                        </p:attrNameLst>
                                      </p:cBhvr>
                                      <p:to>
                                        <p:strVal val="visible"/>
                                      </p:to>
                                    </p:set>
                                    <p:animEffect transition="in" filter="fade">
                                      <p:cBhvr>
                                        <p:cTn id="24" dur="1500"/>
                                        <p:tgtEl>
                                          <p:spTgt spid="32771">
                                            <p:txEl>
                                              <p:pRg st="2" end="2"/>
                                            </p:txEl>
                                          </p:spTgt>
                                        </p:tgtEl>
                                      </p:cBhvr>
                                    </p:animEffect>
                                    <p:anim calcmode="lin" valueType="num">
                                      <p:cBhvr>
                                        <p:cTn id="25" dur="1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6" dur="15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2.5E-6 3.81679E-7 L -0.19531 3.81679E-7 " pathEditMode="relative" rAng="0" ptsTypes="AA">
                                      <p:cBhvr>
                                        <p:cTn id="30" dur="2000" fill="hold"/>
                                        <p:tgtEl>
                                          <p:spTgt spid="33794"/>
                                        </p:tgtEl>
                                        <p:attrNameLst>
                                          <p:attrName>ppt_x</p:attrName>
                                          <p:attrName>ppt_y</p:attrName>
                                        </p:attrNameLst>
                                      </p:cBhvr>
                                      <p:rCtr x="-9774" y="0"/>
                                    </p:animMotion>
                                  </p:childTnLst>
                                </p:cTn>
                              </p:par>
                              <p:par>
                                <p:cTn id="31" presetID="42" presetClass="entr" presetSubtype="0" fill="hold" grpId="0" nodeType="with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762000" y="1344168"/>
            <a:ext cx="7772400" cy="1295400"/>
          </a:xfrm>
        </p:spPr>
        <p:txBody>
          <a:bodyPr/>
          <a:lstStyle/>
          <a:p>
            <a:pPr>
              <a:lnSpc>
                <a:spcPct val="90000"/>
              </a:lnSpc>
            </a:pPr>
            <a:r>
              <a:rPr lang="en-US" sz="2400" b="1" dirty="0" smtClean="0">
                <a:latin typeface="+mj-lt"/>
              </a:rPr>
              <a:t>A </a:t>
            </a:r>
            <a:r>
              <a:rPr lang="en-US" sz="2400" b="1" i="1" dirty="0" smtClean="0">
                <a:latin typeface="+mj-lt"/>
              </a:rPr>
              <a:t>biome</a:t>
            </a:r>
            <a:r>
              <a:rPr lang="en-US" sz="2400" b="1" dirty="0" smtClean="0">
                <a:latin typeface="+mj-lt"/>
              </a:rPr>
              <a:t> is a large region characterized by a specific type of climate and certain types of plants and animals.</a:t>
            </a:r>
            <a:endParaRPr lang="en-US" sz="2400" b="1" dirty="0">
              <a:latin typeface="+mj-lt"/>
            </a:endParaRPr>
          </a:p>
        </p:txBody>
      </p:sp>
      <p:sp>
        <p:nvSpPr>
          <p:cNvPr id="7" name="TextBox 6"/>
          <p:cNvSpPr txBox="1"/>
          <p:nvPr/>
        </p:nvSpPr>
        <p:spPr>
          <a:xfrm>
            <a:off x="304800" y="432137"/>
            <a:ext cx="8610600" cy="1015663"/>
          </a:xfrm>
          <a:prstGeom prst="rect">
            <a:avLst/>
          </a:prstGeom>
          <a:noFill/>
        </p:spPr>
        <p:txBody>
          <a:bodyPr wrap="square">
            <a:spAutoFit/>
          </a:bodyPr>
          <a:lstStyle/>
          <a:p>
            <a:pPr algn="ctr" fontAlgn="auto">
              <a:spcBef>
                <a:spcPts val="0"/>
              </a:spcBef>
              <a:spcAft>
                <a:spcPts val="0"/>
              </a:spcAft>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rPr>
              <a:t>Biomes</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latin typeface="+mn-lt"/>
            </a:endParaRPr>
          </a:p>
        </p:txBody>
      </p:sp>
      <p:sp>
        <p:nvSpPr>
          <p:cNvPr id="8" name="Rectangle 3"/>
          <p:cNvSpPr txBox="1">
            <a:spLocks noChangeArrowheads="1"/>
          </p:cNvSpPr>
          <p:nvPr/>
        </p:nvSpPr>
        <p:spPr bwMode="auto">
          <a:xfrm>
            <a:off x="914401" y="2514600"/>
            <a:ext cx="7238999"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763" marR="0" lvl="0" indent="-4763" algn="ctr" defTabSz="914400" rtl="0" eaLnBrk="0" fontAlgn="base" latinLnBrk="0" hangingPunct="0">
              <a:lnSpc>
                <a:spcPct val="90000"/>
              </a:lnSpc>
              <a:spcBef>
                <a:spcPct val="20000"/>
              </a:spcBef>
              <a:spcAft>
                <a:spcPct val="0"/>
              </a:spcAft>
              <a:buClr>
                <a:srgbClr val="0BD0D9"/>
              </a:buClr>
              <a:buSzPct val="95000"/>
              <a:tabLst/>
              <a:defRPr/>
            </a:pPr>
            <a:r>
              <a:rPr lang="en-US" sz="3400" b="1" dirty="0" smtClean="0">
                <a:solidFill>
                  <a:srgbClr val="FF0000"/>
                </a:solidFill>
                <a:effectLst>
                  <a:outerShdw blurRad="38100" dist="38100" dir="2700000" algn="tl">
                    <a:srgbClr val="000000">
                      <a:alpha val="43137"/>
                    </a:srgbClr>
                  </a:outerShdw>
                </a:effectLst>
                <a:latin typeface="+mj-lt"/>
              </a:rPr>
              <a:t>What different biomes can you name?</a:t>
            </a:r>
            <a:endParaRPr kumimoji="0" 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grpSp>
        <p:nvGrpSpPr>
          <p:cNvPr id="2" name="Group 1"/>
          <p:cNvGrpSpPr/>
          <p:nvPr/>
        </p:nvGrpSpPr>
        <p:grpSpPr>
          <a:xfrm>
            <a:off x="346400" y="3266522"/>
            <a:ext cx="7502200" cy="3286678"/>
            <a:chOff x="270933" y="2438400"/>
            <a:chExt cx="9025467" cy="3962400"/>
          </a:xfrm>
        </p:grpSpPr>
        <p:pic>
          <p:nvPicPr>
            <p:cNvPr id="29698" name="Picture 2" descr="http://upload.wikimedia.org/wikipedia/commons/e/e4/Vegetation.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1781175" y="4419600"/>
              <a:ext cx="7515225" cy="1981200"/>
            </a:xfrm>
            <a:prstGeom prst="rect">
              <a:avLst/>
            </a:prstGeom>
            <a:noFill/>
          </p:spPr>
        </p:pic>
        <p:pic>
          <p:nvPicPr>
            <p:cNvPr id="6" name="Picture 2" descr="http://upload.wikimedia.org/wikipedia/commons/e/e4/Vegetation.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270933" y="2438400"/>
              <a:ext cx="9025467" cy="1981200"/>
            </a:xfrm>
            <a:prstGeom prst="rect">
              <a:avLst/>
            </a:prstGeom>
            <a:noFill/>
          </p:spPr>
        </p:pic>
      </p:grpSp>
      <p:grpSp>
        <p:nvGrpSpPr>
          <p:cNvPr id="4" name="Group 3"/>
          <p:cNvGrpSpPr/>
          <p:nvPr/>
        </p:nvGrpSpPr>
        <p:grpSpPr>
          <a:xfrm>
            <a:off x="7010400" y="3200400"/>
            <a:ext cx="1897267" cy="2514600"/>
            <a:chOff x="236333" y="4191000"/>
            <a:chExt cx="1897267" cy="2514600"/>
          </a:xfrm>
        </p:grpSpPr>
        <p:sp>
          <p:nvSpPr>
            <p:cNvPr id="3" name="Rounded Rectangle 2"/>
            <p:cNvSpPr/>
            <p:nvPr/>
          </p:nvSpPr>
          <p:spPr>
            <a:xfrm>
              <a:off x="236333" y="4191000"/>
              <a:ext cx="1897267" cy="2514600"/>
            </a:xfrm>
            <a:prstGeom prst="roundRect">
              <a:avLst/>
            </a:prstGeom>
            <a:solidFill>
              <a:schemeClr val="bg1"/>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upload.wikimedia.org/wikipedia/commons/e/e4/Vegetation.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423333" y="4343400"/>
              <a:ext cx="1638931" cy="2277894"/>
            </a:xfrm>
            <a:prstGeom prst="rect">
              <a:avLst/>
            </a:prstGeom>
            <a:noFill/>
          </p:spPr>
        </p:pic>
      </p:grpSp>
      <p:sp>
        <p:nvSpPr>
          <p:cNvPr id="11" name="Action Button: Home 10">
            <a:hlinkClick r:id="rId5" action="ppaction://hlinksldjump" highlightClick="1"/>
          </p:cNvPr>
          <p:cNvSpPr/>
          <p:nvPr/>
        </p:nvSpPr>
        <p:spPr>
          <a:xfrm>
            <a:off x="152400" y="6096000"/>
            <a:ext cx="609600" cy="609600"/>
          </a:xfrm>
          <a:prstGeom prst="actionButtonHo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7256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500" fill="hold"/>
                                        <p:tgtEl>
                                          <p:spTgt spid="4"/>
                                        </p:tgtEl>
                                        <p:attrNameLst>
                                          <p:attrName>ppt_w</p:attrName>
                                        </p:attrNameLst>
                                      </p:cBhvr>
                                      <p:tavLst>
                                        <p:tav tm="0">
                                          <p:val>
                                            <p:fltVal val="0"/>
                                          </p:val>
                                        </p:tav>
                                        <p:tav tm="100000">
                                          <p:val>
                                            <p:strVal val="#ppt_w"/>
                                          </p:val>
                                        </p:tav>
                                      </p:tavLst>
                                    </p:anim>
                                    <p:anim calcmode="lin" valueType="num">
                                      <p:cBhvr>
                                        <p:cTn id="22" dur="1500" fill="hold"/>
                                        <p:tgtEl>
                                          <p:spTgt spid="4"/>
                                        </p:tgtEl>
                                        <p:attrNameLst>
                                          <p:attrName>ppt_h</p:attrName>
                                        </p:attrNameLst>
                                      </p:cBhvr>
                                      <p:tavLst>
                                        <p:tav tm="0">
                                          <p:val>
                                            <p:fltVal val="0"/>
                                          </p:val>
                                        </p:tav>
                                        <p:tav tm="100000">
                                          <p:val>
                                            <p:strVal val="#ppt_h"/>
                                          </p:val>
                                        </p:tav>
                                      </p:tavLst>
                                    </p:anim>
                                    <p:anim calcmode="lin" valueType="num">
                                      <p:cBhvr>
                                        <p:cTn id="23" dur="1500" fill="hold"/>
                                        <p:tgtEl>
                                          <p:spTgt spid="4"/>
                                        </p:tgtEl>
                                        <p:attrNameLst>
                                          <p:attrName>style.rotation</p:attrName>
                                        </p:attrNameLst>
                                      </p:cBhvr>
                                      <p:tavLst>
                                        <p:tav tm="0">
                                          <p:val>
                                            <p:fltVal val="90"/>
                                          </p:val>
                                        </p:tav>
                                        <p:tav tm="100000">
                                          <p:val>
                                            <p:fltVal val="0"/>
                                          </p:val>
                                        </p:tav>
                                      </p:tavLst>
                                    </p:anim>
                                    <p:animEffect transition="in" filter="fade">
                                      <p:cBhvr>
                                        <p:cTn id="2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E84A9FDAC80E4282938DECCA5A4EFF" ma:contentTypeVersion="1" ma:contentTypeDescription="Create a new document." ma:contentTypeScope="" ma:versionID="832a66982fe7ee0e417f3a3bb4952bd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61D4E-58C4-453C-BCC8-5A4704342F4B}">
  <ds:schemaRefs>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39090A59-8208-407D-B83C-E48EC630F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00515-645F-4173-988B-5FF5A3F46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34813</TotalTime>
  <Words>1641</Words>
  <Application>Microsoft Office PowerPoint</Application>
  <PresentationFormat>On-screen Show (4:3)</PresentationFormat>
  <Paragraphs>181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Keystone Ecology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Keystone Presentation</dc:title>
  <dc:subject>Science; Ecology</dc:subject>
  <dc:creator>Joshua Collins</dc:creator>
  <cp:lastModifiedBy>RASD</cp:lastModifiedBy>
  <cp:revision>1390</cp:revision>
  <cp:lastPrinted>1601-01-01T00:00:00Z</cp:lastPrinted>
  <dcterms:created xsi:type="dcterms:W3CDTF">2000-12-18T00:31:17Z</dcterms:created>
  <dcterms:modified xsi:type="dcterms:W3CDTF">2016-04-12T17:40:07Z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0x0101000AE84A9FDAC80E4282938DECCA5A4EFF</vt:lpwstr>
  </property>
</Properties>
</file>